
<file path=[Content_Types].xml><?xml version="1.0" encoding="utf-8"?>
<Types xmlns="http://schemas.openxmlformats.org/package/2006/content-types">
  <Default Extension="png" ContentType="image/png"/>
  <Default Extension="m4a" ContentType="audio/mp4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0.xml" ContentType="application/vnd.openxmlformats-officedocument.presentationml.tags+xml"/>
  <Override PartName="/ppt/notesSlides/notesSlide12.xml" ContentType="application/vnd.openxmlformats-officedocument.presentationml.notesSlide+xml"/>
  <Override PartName="/ppt/tags/tag11.xml" ContentType="application/vnd.openxmlformats-officedocument.presentationml.tags+xml"/>
  <Override PartName="/ppt/notesSlides/notesSlide13.xml" ContentType="application/vnd.openxmlformats-officedocument.presentationml.notesSlide+xml"/>
  <Override PartName="/ppt/tags/tag12.xml" ContentType="application/vnd.openxmlformats-officedocument.presentationml.tags+xml"/>
  <Override PartName="/ppt/notesSlides/notesSlide14.xml" ContentType="application/vnd.openxmlformats-officedocument.presentationml.notesSlide+xml"/>
  <Override PartName="/ppt/tags/tag13.xml" ContentType="application/vnd.openxmlformats-officedocument.presentationml.tags+xml"/>
  <Override PartName="/ppt/notesSlides/notesSlide15.xml" ContentType="application/vnd.openxmlformats-officedocument.presentationml.notesSlide+xml"/>
  <Override PartName="/ppt/tags/tag14.xml" ContentType="application/vnd.openxmlformats-officedocument.presentationml.tags+xml"/>
  <Override PartName="/ppt/notesSlides/notesSlide16.xml" ContentType="application/vnd.openxmlformats-officedocument.presentationml.notesSlide+xml"/>
  <Override PartName="/ppt/tags/tag15.xml" ContentType="application/vnd.openxmlformats-officedocument.presentationml.tags+xml"/>
  <Override PartName="/ppt/notesSlides/notesSlide17.xml" ContentType="application/vnd.openxmlformats-officedocument.presentationml.notesSlide+xml"/>
  <Override PartName="/ppt/tags/tag16.xml" ContentType="application/vnd.openxmlformats-officedocument.presentationml.tags+xml"/>
  <Override PartName="/ppt/notesSlides/notesSlide18.xml" ContentType="application/vnd.openxmlformats-officedocument.presentationml.notesSlide+xml"/>
  <Override PartName="/ppt/tags/tag17.xml" ContentType="application/vnd.openxmlformats-officedocument.presentationml.tags+xml"/>
  <Override PartName="/ppt/notesSlides/notesSlide19.xml" ContentType="application/vnd.openxmlformats-officedocument.presentationml.notesSlide+xml"/>
  <Override PartName="/ppt/tags/tag18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19.xml" ContentType="application/vnd.openxmlformats-officedocument.presentationml.tags+xml"/>
  <Override PartName="/ppt/notesSlides/notesSlide22.xml" ContentType="application/vnd.openxmlformats-officedocument.presentationml.notesSlide+xml"/>
  <Override PartName="/ppt/tags/tag20.xml" ContentType="application/vnd.openxmlformats-officedocument.presentationml.tags+xml"/>
  <Override PartName="/ppt/notesSlides/notesSlide23.xml" ContentType="application/vnd.openxmlformats-officedocument.presentationml.notesSlide+xml"/>
  <Override PartName="/ppt/tags/tag21.xml" ContentType="application/vnd.openxmlformats-officedocument.presentationml.tags+xml"/>
  <Override PartName="/ppt/notesSlides/notesSlide24.xml" ContentType="application/vnd.openxmlformats-officedocument.presentationml.notesSlide+xml"/>
  <Override PartName="/ppt/tags/tag22.xml" ContentType="application/vnd.openxmlformats-officedocument.presentationml.tags+xml"/>
  <Override PartName="/ppt/notesSlides/notesSlide25.xml" ContentType="application/vnd.openxmlformats-officedocument.presentationml.notesSlide+xml"/>
  <Override PartName="/ppt/tags/tag23.xml" ContentType="application/vnd.openxmlformats-officedocument.presentationml.tags+xml"/>
  <Override PartName="/ppt/notesSlides/notesSlide26.xml" ContentType="application/vnd.openxmlformats-officedocument.presentationml.notesSlide+xml"/>
  <Override PartName="/ppt/tags/tag24.xml" ContentType="application/vnd.openxmlformats-officedocument.presentationml.tags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tags/tag25.xml" ContentType="application/vnd.openxmlformats-officedocument.presentationml.tags+xml"/>
  <Override PartName="/ppt/notesSlides/notesSlide29.xml" ContentType="application/vnd.openxmlformats-officedocument.presentationml.notesSlide+xml"/>
  <Override PartName="/ppt/tags/tag26.xml" ContentType="application/vnd.openxmlformats-officedocument.presentationml.tags+xml"/>
  <Override PartName="/ppt/notesSlides/notesSlide30.xml" ContentType="application/vnd.openxmlformats-officedocument.presentationml.notesSlide+xml"/>
  <Override PartName="/ppt/tags/tag27.xml" ContentType="application/vnd.openxmlformats-officedocument.presentationml.tags+xml"/>
  <Override PartName="/ppt/notesSlides/notesSlide31.xml" ContentType="application/vnd.openxmlformats-officedocument.presentationml.notesSlide+xml"/>
  <Override PartName="/ppt/tags/tag28.xml" ContentType="application/vnd.openxmlformats-officedocument.presentationml.tags+xml"/>
  <Override PartName="/ppt/notesSlides/notesSlide32.xml" ContentType="application/vnd.openxmlformats-officedocument.presentationml.notesSlide+xml"/>
  <Override PartName="/ppt/tags/tag29.xml" ContentType="application/vnd.openxmlformats-officedocument.presentationml.tags+xml"/>
  <Override PartName="/ppt/notesSlides/notesSlide33.xml" ContentType="application/vnd.openxmlformats-officedocument.presentationml.notesSlide+xml"/>
  <Override PartName="/ppt/tags/tag30.xml" ContentType="application/vnd.openxmlformats-officedocument.presentationml.tags+xml"/>
  <Override PartName="/ppt/notesSlides/notesSlide34.xml" ContentType="application/vnd.openxmlformats-officedocument.presentationml.notesSlide+xml"/>
  <Override PartName="/ppt/tags/tag31.xml" ContentType="application/vnd.openxmlformats-officedocument.presentationml.tags+xml"/>
  <Override PartName="/ppt/notesSlides/notesSlide35.xml" ContentType="application/vnd.openxmlformats-officedocument.presentationml.notesSlide+xml"/>
  <Override PartName="/ppt/tags/tag32.xml" ContentType="application/vnd.openxmlformats-officedocument.presentationml.tags+xml"/>
  <Override PartName="/ppt/notesSlides/notesSlide36.xml" ContentType="application/vnd.openxmlformats-officedocument.presentationml.notesSlide+xml"/>
  <Override PartName="/ppt/tags/tag33.xml" ContentType="application/vnd.openxmlformats-officedocument.presentationml.tags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tags/tag34.xml" ContentType="application/vnd.openxmlformats-officedocument.presentationml.tags+xml"/>
  <Override PartName="/ppt/notesSlides/notesSlide39.xml" ContentType="application/vnd.openxmlformats-officedocument.presentationml.notesSlide+xml"/>
  <Override PartName="/ppt/tags/tag35.xml" ContentType="application/vnd.openxmlformats-officedocument.presentationml.tags+xml"/>
  <Override PartName="/ppt/notesSlides/notesSlide40.xml" ContentType="application/vnd.openxmlformats-officedocument.presentationml.notesSlide+xml"/>
  <Override PartName="/ppt/tags/tag36.xml" ContentType="application/vnd.openxmlformats-officedocument.presentationml.tags+xml"/>
  <Override PartName="/ppt/notesSlides/notesSlide41.xml" ContentType="application/vnd.openxmlformats-officedocument.presentationml.notesSlide+xml"/>
  <Override PartName="/ppt/tags/tag37.xml" ContentType="application/vnd.openxmlformats-officedocument.presentationml.tags+xml"/>
  <Override PartName="/ppt/notesSlides/notesSlide42.xml" ContentType="application/vnd.openxmlformats-officedocument.presentationml.notesSlide+xml"/>
  <Override PartName="/ppt/tags/tag38.xml" ContentType="application/vnd.openxmlformats-officedocument.presentationml.tags+xml"/>
  <Override PartName="/ppt/notesSlides/notesSlide43.xml" ContentType="application/vnd.openxmlformats-officedocument.presentationml.notesSlide+xml"/>
  <Override PartName="/ppt/tags/tag39.xml" ContentType="application/vnd.openxmlformats-officedocument.presentationml.tags+xml"/>
  <Override PartName="/ppt/notesSlides/notesSlide44.xml" ContentType="application/vnd.openxmlformats-officedocument.presentationml.notesSlide+xml"/>
  <Override PartName="/ppt/tags/tag40.xml" ContentType="application/vnd.openxmlformats-officedocument.presentationml.tags+xml"/>
  <Override PartName="/ppt/notesSlides/notesSlide45.xml" ContentType="application/vnd.openxmlformats-officedocument.presentationml.notesSlide+xml"/>
  <Override PartName="/ppt/tags/tag41.xml" ContentType="application/vnd.openxmlformats-officedocument.presentationml.tags+xml"/>
  <Override PartName="/ppt/notesSlides/notesSlide46.xml" ContentType="application/vnd.openxmlformats-officedocument.presentationml.notesSlide+xml"/>
  <Override PartName="/ppt/tags/tag42.xml" ContentType="application/vnd.openxmlformats-officedocument.presentationml.tags+xml"/>
  <Override PartName="/ppt/notesSlides/notesSlide47.xml" ContentType="application/vnd.openxmlformats-officedocument.presentationml.notesSlide+xml"/>
  <Override PartName="/ppt/tags/tag43.xml" ContentType="application/vnd.openxmlformats-officedocument.presentationml.tags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tags/tag44.xml" ContentType="application/vnd.openxmlformats-officedocument.presentationml.tags+xml"/>
  <Override PartName="/ppt/notesSlides/notesSlide51.xml" ContentType="application/vnd.openxmlformats-officedocument.presentationml.notesSlide+xml"/>
  <Override PartName="/ppt/tags/tag45.xml" ContentType="application/vnd.openxmlformats-officedocument.presentationml.tags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tags/tag46.xml" ContentType="application/vnd.openxmlformats-officedocument.presentationml.tags+xml"/>
  <Override PartName="/ppt/notesSlides/notesSlide54.xml" ContentType="application/vnd.openxmlformats-officedocument.presentationml.notesSlide+xml"/>
  <Override PartName="/ppt/tags/tag47.xml" ContentType="application/vnd.openxmlformats-officedocument.presentationml.tags+xml"/>
  <Override PartName="/ppt/notesSlides/notesSlide55.xml" ContentType="application/vnd.openxmlformats-officedocument.presentationml.notesSlide+xml"/>
  <Override PartName="/ppt/tags/tag48.xml" ContentType="application/vnd.openxmlformats-officedocument.presentationml.tags+xml"/>
  <Override PartName="/ppt/notesSlides/notesSlide56.xml" ContentType="application/vnd.openxmlformats-officedocument.presentationml.notesSlide+xml"/>
  <Override PartName="/ppt/tags/tag49.xml" ContentType="application/vnd.openxmlformats-officedocument.presentationml.tags+xml"/>
  <Override PartName="/ppt/notesSlides/notesSlide57.xml" ContentType="application/vnd.openxmlformats-officedocument.presentationml.notesSlide+xml"/>
  <Override PartName="/ppt/tags/tag50.xml" ContentType="application/vnd.openxmlformats-officedocument.presentationml.tags+xml"/>
  <Override PartName="/ppt/notesSlides/notesSlide58.xml" ContentType="application/vnd.openxmlformats-officedocument.presentationml.notesSlide+xml"/>
  <Override PartName="/ppt/tags/tag51.xml" ContentType="application/vnd.openxmlformats-officedocument.presentationml.tags+xml"/>
  <Override PartName="/ppt/notesSlides/notesSlide59.xml" ContentType="application/vnd.openxmlformats-officedocument.presentationml.notesSlide+xml"/>
  <Override PartName="/ppt/tags/tag52.xml" ContentType="application/vnd.openxmlformats-officedocument.presentationml.tags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tags/tag53.xml" ContentType="application/vnd.openxmlformats-officedocument.presentationml.tags+xml"/>
  <Override PartName="/ppt/notesSlides/notesSlide62.xml" ContentType="application/vnd.openxmlformats-officedocument.presentationml.notesSlide+xml"/>
  <Override PartName="/ppt/tags/tag54.xml" ContentType="application/vnd.openxmlformats-officedocument.presentationml.tags+xml"/>
  <Override PartName="/ppt/notesSlides/notesSlide63.xml" ContentType="application/vnd.openxmlformats-officedocument.presentationml.notesSlide+xml"/>
  <Override PartName="/ppt/tags/tag55.xml" ContentType="application/vnd.openxmlformats-officedocument.presentationml.tags+xml"/>
  <Override PartName="/ppt/notesSlides/notesSlide64.xml" ContentType="application/vnd.openxmlformats-officedocument.presentationml.notesSlide+xml"/>
  <Override PartName="/ppt/tags/tag56.xml" ContentType="application/vnd.openxmlformats-officedocument.presentationml.tags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tags/tag57.xml" ContentType="application/vnd.openxmlformats-officedocument.presentationml.tags+xml"/>
  <Override PartName="/ppt/notesSlides/notesSlide68.xml" ContentType="application/vnd.openxmlformats-officedocument.presentationml.notesSlide+xml"/>
  <Override PartName="/ppt/tags/tag58.xml" ContentType="application/vnd.openxmlformats-officedocument.presentationml.tags+xml"/>
  <Override PartName="/ppt/notesSlides/notesSlide69.xml" ContentType="application/vnd.openxmlformats-officedocument.presentationml.notesSlide+xml"/>
  <Override PartName="/ppt/tags/tag59.xml" ContentType="application/vnd.openxmlformats-officedocument.presentationml.tags+xml"/>
  <Override PartName="/ppt/notesSlides/notesSlide70.xml" ContentType="application/vnd.openxmlformats-officedocument.presentationml.notesSlide+xml"/>
  <Override PartName="/ppt/tags/tag60.xml" ContentType="application/vnd.openxmlformats-officedocument.presentationml.tags+xml"/>
  <Override PartName="/ppt/notesSlides/notesSlide71.xml" ContentType="application/vnd.openxmlformats-officedocument.presentationml.notesSlide+xml"/>
  <Override PartName="/ppt/tags/tag61.xml" ContentType="application/vnd.openxmlformats-officedocument.presentationml.tags+xml"/>
  <Override PartName="/ppt/notesSlides/notesSlide72.xml" ContentType="application/vnd.openxmlformats-officedocument.presentationml.notesSlid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notesSlides/notesSlide73.xml" ContentType="application/vnd.openxmlformats-officedocument.presentationml.notesSlide+xml"/>
  <Override PartName="/ppt/tags/tag64.xml" ContentType="application/vnd.openxmlformats-officedocument.presentationml.tags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8" r:id="rId1"/>
  </p:sldMasterIdLst>
  <p:notesMasterIdLst>
    <p:notesMasterId r:id="rId96"/>
  </p:notesMasterIdLst>
  <p:sldIdLst>
    <p:sldId id="256" r:id="rId2"/>
    <p:sldId id="348" r:id="rId3"/>
    <p:sldId id="332" r:id="rId4"/>
    <p:sldId id="258" r:id="rId5"/>
    <p:sldId id="259" r:id="rId6"/>
    <p:sldId id="260" r:id="rId7"/>
    <p:sldId id="334" r:id="rId8"/>
    <p:sldId id="261" r:id="rId9"/>
    <p:sldId id="262" r:id="rId10"/>
    <p:sldId id="335" r:id="rId11"/>
    <p:sldId id="263" r:id="rId12"/>
    <p:sldId id="264" r:id="rId13"/>
    <p:sldId id="323" r:id="rId14"/>
    <p:sldId id="349" r:id="rId15"/>
    <p:sldId id="350" r:id="rId16"/>
    <p:sldId id="266" r:id="rId17"/>
    <p:sldId id="267" r:id="rId18"/>
    <p:sldId id="268" r:id="rId19"/>
    <p:sldId id="265" r:id="rId20"/>
    <p:sldId id="269" r:id="rId21"/>
    <p:sldId id="270" r:id="rId22"/>
    <p:sldId id="271" r:id="rId23"/>
    <p:sldId id="272" r:id="rId24"/>
    <p:sldId id="273" r:id="rId25"/>
    <p:sldId id="324" r:id="rId26"/>
    <p:sldId id="351" r:id="rId27"/>
    <p:sldId id="352" r:id="rId28"/>
    <p:sldId id="274" r:id="rId29"/>
    <p:sldId id="275" r:id="rId30"/>
    <p:sldId id="276" r:id="rId31"/>
    <p:sldId id="277" r:id="rId32"/>
    <p:sldId id="278" r:id="rId33"/>
    <p:sldId id="279" r:id="rId34"/>
    <p:sldId id="325" r:id="rId35"/>
    <p:sldId id="353" r:id="rId36"/>
    <p:sldId id="354" r:id="rId37"/>
    <p:sldId id="280" r:id="rId38"/>
    <p:sldId id="281" r:id="rId39"/>
    <p:sldId id="282" r:id="rId40"/>
    <p:sldId id="283" r:id="rId41"/>
    <p:sldId id="284" r:id="rId42"/>
    <p:sldId id="285" r:id="rId43"/>
    <p:sldId id="286" r:id="rId44"/>
    <p:sldId id="287" r:id="rId45"/>
    <p:sldId id="288" r:id="rId46"/>
    <p:sldId id="326" r:id="rId47"/>
    <p:sldId id="355" r:id="rId48"/>
    <p:sldId id="356" r:id="rId49"/>
    <p:sldId id="289" r:id="rId50"/>
    <p:sldId id="290" r:id="rId51"/>
    <p:sldId id="333" r:id="rId52"/>
    <p:sldId id="291" r:id="rId53"/>
    <p:sldId id="292" r:id="rId54"/>
    <p:sldId id="339" r:id="rId55"/>
    <p:sldId id="294" r:id="rId56"/>
    <p:sldId id="296" r:id="rId57"/>
    <p:sldId id="297" r:id="rId58"/>
    <p:sldId id="298" r:id="rId59"/>
    <p:sldId id="327" r:id="rId60"/>
    <p:sldId id="357" r:id="rId61"/>
    <p:sldId id="358" r:id="rId62"/>
    <p:sldId id="299" r:id="rId63"/>
    <p:sldId id="300" r:id="rId64"/>
    <p:sldId id="301" r:id="rId65"/>
    <p:sldId id="328" r:id="rId66"/>
    <p:sldId id="359" r:id="rId67"/>
    <p:sldId id="360" r:id="rId68"/>
    <p:sldId id="302" r:id="rId69"/>
    <p:sldId id="303" r:id="rId70"/>
    <p:sldId id="304" r:id="rId71"/>
    <p:sldId id="305" r:id="rId72"/>
    <p:sldId id="306" r:id="rId73"/>
    <p:sldId id="307" r:id="rId74"/>
    <p:sldId id="308" r:id="rId75"/>
    <p:sldId id="329" r:id="rId76"/>
    <p:sldId id="361" r:id="rId77"/>
    <p:sldId id="362" r:id="rId78"/>
    <p:sldId id="309" r:id="rId79"/>
    <p:sldId id="310" r:id="rId80"/>
    <p:sldId id="312" r:id="rId81"/>
    <p:sldId id="313" r:id="rId82"/>
    <p:sldId id="330" r:id="rId83"/>
    <p:sldId id="363" r:id="rId84"/>
    <p:sldId id="364" r:id="rId85"/>
    <p:sldId id="314" r:id="rId86"/>
    <p:sldId id="315" r:id="rId87"/>
    <p:sldId id="316" r:id="rId88"/>
    <p:sldId id="317" r:id="rId89"/>
    <p:sldId id="318" r:id="rId90"/>
    <p:sldId id="319" r:id="rId91"/>
    <p:sldId id="338" r:id="rId92"/>
    <p:sldId id="321" r:id="rId93"/>
    <p:sldId id="322" r:id="rId94"/>
    <p:sldId id="331" r:id="rId9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34" autoAdjust="0"/>
    <p:restoredTop sz="94660"/>
  </p:normalViewPr>
  <p:slideViewPr>
    <p:cSldViewPr>
      <p:cViewPr varScale="1">
        <p:scale>
          <a:sx n="106" d="100"/>
          <a:sy n="106" d="100"/>
        </p:scale>
        <p:origin x="78" y="5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3403EB-1AA7-4F54-91D0-8EF7868AD3DE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B7EF06-478E-461A-BCED-F4742B039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525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7200" b="1" dirty="0"/>
              <a:t>Algebra II</a:t>
            </a:r>
            <a:r>
              <a:rPr lang="en-US" sz="7200" b="1" baseline="0" dirty="0"/>
              <a:t> 5</a:t>
            </a:r>
            <a:endParaRPr lang="en-US" sz="7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B7EF06-478E-461A-BCED-F4742B03946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090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/>
              <a:t>10x10</a:t>
            </a:r>
            <a:r>
              <a:rPr lang="en-US" sz="1200" baseline="30000" dirty="0"/>
              <a:t>2+3</a:t>
            </a:r>
            <a:r>
              <a:rPr lang="en-US" sz="1200" dirty="0"/>
              <a:t> = 10x10</a:t>
            </a:r>
            <a:r>
              <a:rPr lang="en-US" sz="1200" baseline="30000" dirty="0"/>
              <a:t>5</a:t>
            </a:r>
            <a:r>
              <a:rPr lang="en-US" sz="1200" dirty="0"/>
              <a:t> = 1x10</a:t>
            </a:r>
            <a:r>
              <a:rPr lang="en-US" sz="1200" baseline="30000" dirty="0"/>
              <a:t>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16D0F-0C23-4B7C-8706-8D40366DFA56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B7EF06-478E-461A-BCED-F4742B03946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748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B7EF06-478E-461A-BCED-F4742B03946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5690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B7EF06-478E-461A-BCED-F4742B03946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5982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16D0F-0C23-4B7C-8706-8D40366DFA56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B7EF06-478E-461A-BCED-F4742B03946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99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2"/>
            <a:r>
              <a:rPr lang="en-US" dirty="0"/>
              <a:t>ANS:  the x was replaced by the 3, so in the polynomial replace the x with 3 and simplify.</a:t>
            </a:r>
          </a:p>
          <a:p>
            <a:pPr lvl="3"/>
            <a:r>
              <a:rPr lang="en-US" sz="2400" dirty="0"/>
              <a:t>f(3) = 4(3)</a:t>
            </a:r>
            <a:r>
              <a:rPr lang="en-US" sz="2400" baseline="30000" dirty="0"/>
              <a:t>3</a:t>
            </a:r>
            <a:r>
              <a:rPr lang="en-US" sz="2400" dirty="0"/>
              <a:t> + 2(3)</a:t>
            </a:r>
            <a:r>
              <a:rPr lang="en-US" sz="2400" baseline="30000" dirty="0"/>
              <a:t>2</a:t>
            </a:r>
            <a:r>
              <a:rPr lang="en-US" sz="2400" dirty="0"/>
              <a:t> + 2(3) + 5 </a:t>
            </a:r>
            <a:r>
              <a:rPr lang="en-US" sz="2400" dirty="0">
                <a:sym typeface="Wingdings"/>
              </a:rPr>
              <a:t></a:t>
            </a:r>
            <a:r>
              <a:rPr lang="en-US" sz="2400" dirty="0"/>
              <a:t> 4(27) + 2(9) + 6 + 5 </a:t>
            </a:r>
            <a:r>
              <a:rPr lang="en-US" sz="2400" dirty="0">
                <a:sym typeface="Wingdings"/>
              </a:rPr>
              <a:t></a:t>
            </a:r>
            <a:r>
              <a:rPr lang="en-US" sz="2400" dirty="0"/>
              <a:t> 108 + 18 + 11 </a:t>
            </a:r>
            <a:r>
              <a:rPr lang="en-US" sz="2400" dirty="0">
                <a:sym typeface="Wingdings"/>
              </a:rPr>
              <a:t></a:t>
            </a:r>
            <a:r>
              <a:rPr lang="en-US" sz="2400" dirty="0"/>
              <a:t> 137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16D0F-0C23-4B7C-8706-8D40366DFA56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B7EF06-478E-461A-BCED-F4742B03946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9782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(this is for even degree with positive first term)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16D0F-0C23-4B7C-8706-8D40366DFA56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B7EF06-478E-461A-BCED-F4742B03946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321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B7EF06-478E-461A-BCED-F4742B03946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8595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16D0F-0C23-4B7C-8706-8D40366DFA56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B7EF06-478E-461A-BCED-F4742B03946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5246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B7EF06-478E-461A-BCED-F4742B03946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1202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/>
              <a:t>2x</a:t>
            </a:r>
            <a:r>
              <a:rPr lang="en-US" sz="1200" baseline="30000" dirty="0"/>
              <a:t>2</a:t>
            </a:r>
            <a:r>
              <a:rPr lang="en-US" sz="1200" dirty="0"/>
              <a:t> – 5x – 8</a:t>
            </a:r>
          </a:p>
          <a:p>
            <a:r>
              <a:rPr lang="en-US" sz="1200" dirty="0"/>
              <a:t>-2x</a:t>
            </a:r>
            <a:r>
              <a:rPr lang="en-US" sz="1200" baseline="30000" dirty="0"/>
              <a:t>3</a:t>
            </a:r>
            <a:r>
              <a:rPr lang="en-US" sz="1200" dirty="0"/>
              <a:t> + 9x</a:t>
            </a:r>
            <a:r>
              <a:rPr lang="en-US" sz="1200" baseline="30000" dirty="0"/>
              <a:t>2</a:t>
            </a:r>
            <a:r>
              <a:rPr lang="en-US" sz="1200" dirty="0"/>
              <a:t> – x – 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16D0F-0C23-4B7C-8706-8D40366DFA56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16D0F-0C23-4B7C-8706-8D40366DFA56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16D0F-0C23-4B7C-8706-8D40366DFA56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B7EF06-478E-461A-BCED-F4742B03946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40878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16D0F-0C23-4B7C-8706-8D40366DFA56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B7EF06-478E-461A-BCED-F4742B039463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13019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B7EF06-478E-461A-BCED-F4742B039463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2562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B7EF06-478E-461A-BCED-F4742B03946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53233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3xy(x + 2 – y)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16D0F-0C23-4B7C-8706-8D40366DFA56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/>
              <a:t>(3x – y</a:t>
            </a:r>
            <a:r>
              <a:rPr lang="en-US" sz="1200" baseline="30000" dirty="0"/>
              <a:t>2</a:t>
            </a:r>
            <a:r>
              <a:rPr lang="en-US" sz="1200" dirty="0"/>
              <a:t>)(3x + y</a:t>
            </a:r>
            <a:r>
              <a:rPr lang="en-US" sz="1200" baseline="30000" dirty="0"/>
              <a:t>2</a:t>
            </a:r>
            <a:r>
              <a:rPr lang="en-US" sz="1200" dirty="0"/>
              <a:t>)</a:t>
            </a:r>
          </a:p>
          <a:p>
            <a:r>
              <a:rPr lang="en-US" sz="1200" dirty="0"/>
              <a:t>(2x + 3)(4x</a:t>
            </a:r>
            <a:r>
              <a:rPr lang="en-US" sz="1200" baseline="30000" dirty="0"/>
              <a:t>2</a:t>
            </a:r>
            <a:r>
              <a:rPr lang="en-US" sz="1200" dirty="0"/>
              <a:t> – 6x + 9)</a:t>
            </a:r>
          </a:p>
          <a:p>
            <a:r>
              <a:rPr lang="en-US" sz="1200" dirty="0"/>
              <a:t>(y – 2)(y</a:t>
            </a:r>
            <a:r>
              <a:rPr lang="en-US" sz="1200" baseline="30000" dirty="0"/>
              <a:t>2</a:t>
            </a:r>
            <a:r>
              <a:rPr lang="en-US" sz="1200" dirty="0"/>
              <a:t> + 2y + 4)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16D0F-0C23-4B7C-8706-8D40366DFA56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16D0F-0C23-4B7C-8706-8D40366DFA56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16D0F-0C23-4B7C-8706-8D40366DFA56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x(a</a:t>
            </a:r>
            <a:r>
              <a:rPr lang="en-US" baseline="30000" dirty="0"/>
              <a:t>2</a:t>
            </a:r>
            <a:r>
              <a:rPr lang="en-US" dirty="0"/>
              <a:t> – b</a:t>
            </a:r>
            <a:r>
              <a:rPr lang="en-US" baseline="30000" dirty="0"/>
              <a:t>2</a:t>
            </a:r>
            <a:r>
              <a:rPr lang="en-US" dirty="0"/>
              <a:t>) + y(a</a:t>
            </a:r>
            <a:r>
              <a:rPr lang="en-US" baseline="30000" dirty="0"/>
              <a:t>2</a:t>
            </a:r>
            <a:r>
              <a:rPr lang="en-US" dirty="0"/>
              <a:t> – b</a:t>
            </a:r>
            <a:r>
              <a:rPr lang="en-US" baseline="30000" dirty="0"/>
              <a:t>2</a:t>
            </a:r>
            <a:r>
              <a:rPr lang="en-US" dirty="0"/>
              <a:t>) = (x + y)(a</a:t>
            </a:r>
            <a:r>
              <a:rPr lang="en-US" baseline="30000" dirty="0"/>
              <a:t>2</a:t>
            </a:r>
            <a:r>
              <a:rPr lang="en-US" dirty="0"/>
              <a:t> – b</a:t>
            </a:r>
            <a:r>
              <a:rPr lang="en-US" baseline="30000" dirty="0"/>
              <a:t>2</a:t>
            </a:r>
            <a:r>
              <a:rPr lang="en-US" dirty="0"/>
              <a:t>) = (x + y)(a – b)(a + b)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16D0F-0C23-4B7C-8706-8D40366DFA56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3z(a</a:t>
            </a:r>
            <a:r>
              <a:rPr lang="en-US" baseline="30000" dirty="0"/>
              <a:t>2</a:t>
            </a:r>
            <a:r>
              <a:rPr lang="en-US" dirty="0"/>
              <a:t> – 9) = 3z(a – 3)(a + 3)</a:t>
            </a:r>
          </a:p>
          <a:p>
            <a:r>
              <a:rPr lang="en-US" dirty="0"/>
              <a:t>(n</a:t>
            </a:r>
            <a:r>
              <a:rPr lang="en-US" baseline="30000" dirty="0"/>
              <a:t>2</a:t>
            </a:r>
            <a:r>
              <a:rPr lang="en-US" dirty="0"/>
              <a:t> – 9)(n</a:t>
            </a:r>
            <a:r>
              <a:rPr lang="en-US" baseline="30000" dirty="0"/>
              <a:t>2</a:t>
            </a:r>
            <a:r>
              <a:rPr lang="en-US" dirty="0"/>
              <a:t> + 9) = (n</a:t>
            </a:r>
            <a:r>
              <a:rPr lang="en-US" baseline="30000" dirty="0"/>
              <a:t>2</a:t>
            </a:r>
            <a:r>
              <a:rPr lang="en-US" dirty="0"/>
              <a:t> + 9)(n – 3)(n + 3)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16D0F-0C23-4B7C-8706-8D40366DFA56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B7EF06-478E-461A-BCED-F4742B039463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65196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16D0F-0C23-4B7C-8706-8D40366DFA56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B7EF06-478E-461A-BCED-F4742B039463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03948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B7EF06-478E-461A-BCED-F4742B039463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9502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16D0F-0C23-4B7C-8706-8D40366DFA5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B7EF06-478E-461A-BCED-F4742B039463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05431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 smtClean="0">
                    <a:latin typeface="Cambria Math" panose="02040503050406030204" pitchFamily="18" charset="0"/>
                  </a:rPr>
                  <a:t>𝑥^2+2𝑥−7+24/(𝑥+2)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B7EF06-478E-461A-BCED-F4742B039463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37902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B7EF06-478E-461A-BCED-F4742B039463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63775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B7EF06-478E-461A-BCED-F4742B039463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79100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B7EF06-478E-461A-BCED-F4742B039463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2673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B7EF06-478E-461A-BCED-F4742B039463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27570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B7EF06-478E-461A-BCED-F4742B039463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19078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B7EF06-478E-461A-BCED-F4742B039463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29646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2"/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 factors are (x + 4)(x + 5)(x – 2)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16D0F-0C23-4B7C-8706-8D40366DFA56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B7EF06-478E-461A-BCED-F4742B039463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1869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/>
              <a:t>(x </a:t>
            </a:r>
            <a:r>
              <a:rPr lang="en-US" sz="1200" dirty="0" err="1"/>
              <a:t>x</a:t>
            </a:r>
            <a:r>
              <a:rPr lang="en-US" sz="1200" dirty="0"/>
              <a:t>)(x </a:t>
            </a:r>
            <a:r>
              <a:rPr lang="en-US" sz="1200" dirty="0" err="1"/>
              <a:t>x</a:t>
            </a:r>
            <a:r>
              <a:rPr lang="en-US" sz="1200" dirty="0"/>
              <a:t> </a:t>
            </a:r>
            <a:r>
              <a:rPr lang="en-US" sz="1200" dirty="0" err="1"/>
              <a:t>x</a:t>
            </a:r>
            <a:r>
              <a:rPr lang="en-US" sz="1200" dirty="0"/>
              <a:t>) = x</a:t>
            </a:r>
            <a:r>
              <a:rPr lang="en-US" sz="1200" baseline="30000" dirty="0"/>
              <a:t>2 + 3</a:t>
            </a:r>
            <a:r>
              <a:rPr lang="en-US" sz="1200" dirty="0"/>
              <a:t> = x</a:t>
            </a:r>
            <a:r>
              <a:rPr lang="en-US" sz="1200" baseline="30000" dirty="0"/>
              <a:t>5</a:t>
            </a:r>
          </a:p>
          <a:p>
            <a:r>
              <a:rPr lang="en-US" sz="1200" dirty="0"/>
              <a:t>6</a:t>
            </a:r>
            <a:r>
              <a:rPr lang="en-US" sz="1200" baseline="30000" dirty="0"/>
              <a:t>3</a:t>
            </a:r>
            <a:r>
              <a:rPr lang="en-US" sz="1200" dirty="0"/>
              <a:t> = 216; 2</a:t>
            </a:r>
            <a:r>
              <a:rPr lang="en-US" sz="1200" baseline="30000" dirty="0"/>
              <a:t>3</a:t>
            </a:r>
            <a:r>
              <a:rPr lang="en-US" sz="1200" dirty="0"/>
              <a:t> · 3</a:t>
            </a:r>
            <a:r>
              <a:rPr lang="en-US" sz="1200" baseline="30000" dirty="0"/>
              <a:t>3</a:t>
            </a:r>
            <a:r>
              <a:rPr lang="en-US" sz="1200" dirty="0"/>
              <a:t> = 8 · 27 = 216</a:t>
            </a:r>
          </a:p>
          <a:p>
            <a:r>
              <a:rPr lang="en-US" sz="1200" dirty="0"/>
              <a:t>(2 · 2 · 2)</a:t>
            </a:r>
            <a:r>
              <a:rPr lang="en-US" sz="1200" baseline="30000" dirty="0"/>
              <a:t>4</a:t>
            </a:r>
            <a:r>
              <a:rPr lang="en-US" sz="1200" dirty="0"/>
              <a:t> = 2</a:t>
            </a:r>
            <a:r>
              <a:rPr lang="en-US" sz="1200" baseline="30000" dirty="0"/>
              <a:t>4</a:t>
            </a:r>
            <a:r>
              <a:rPr lang="en-US" sz="1200" dirty="0"/>
              <a:t> · 2</a:t>
            </a:r>
            <a:r>
              <a:rPr lang="en-US" sz="1200" baseline="30000" dirty="0"/>
              <a:t>4</a:t>
            </a:r>
            <a:r>
              <a:rPr lang="en-US" sz="1200" dirty="0"/>
              <a:t> · 2</a:t>
            </a:r>
            <a:r>
              <a:rPr lang="en-US" sz="1200" baseline="30000" dirty="0"/>
              <a:t>4</a:t>
            </a:r>
            <a:r>
              <a:rPr lang="en-US" sz="1200" dirty="0"/>
              <a:t> = 16 · 16 · 16 = 4096; (2</a:t>
            </a:r>
            <a:r>
              <a:rPr lang="en-US" sz="1200" baseline="30000" dirty="0"/>
              <a:t>3</a:t>
            </a:r>
            <a:r>
              <a:rPr lang="en-US" sz="1200" dirty="0"/>
              <a:t>)</a:t>
            </a:r>
            <a:r>
              <a:rPr lang="en-US" sz="1200" baseline="30000" dirty="0"/>
              <a:t>4</a:t>
            </a:r>
            <a:r>
              <a:rPr lang="en-US" sz="1200" dirty="0"/>
              <a:t> = 2</a:t>
            </a:r>
            <a:r>
              <a:rPr lang="en-US" sz="1200" baseline="30000" dirty="0"/>
              <a:t>12</a:t>
            </a:r>
            <a:r>
              <a:rPr lang="en-US" sz="1200" dirty="0"/>
              <a:t> = 4096</a:t>
            </a:r>
          </a:p>
          <a:p>
            <a:r>
              <a:rPr lang="en-US" sz="1200" dirty="0"/>
              <a:t>(x </a:t>
            </a:r>
            <a:r>
              <a:rPr lang="en-US" sz="1200" dirty="0" err="1"/>
              <a:t>x</a:t>
            </a:r>
            <a:r>
              <a:rPr lang="en-US" sz="1200" dirty="0"/>
              <a:t> </a:t>
            </a:r>
            <a:r>
              <a:rPr lang="en-US" sz="1200" dirty="0" err="1"/>
              <a:t>x</a:t>
            </a:r>
            <a:r>
              <a:rPr lang="en-US" sz="1200" dirty="0"/>
              <a:t> </a:t>
            </a:r>
            <a:r>
              <a:rPr lang="en-US" sz="1200" dirty="0" err="1"/>
              <a:t>x</a:t>
            </a:r>
            <a:r>
              <a:rPr lang="en-US" sz="1200" dirty="0"/>
              <a:t>)/(x </a:t>
            </a:r>
            <a:r>
              <a:rPr lang="en-US" sz="1200" dirty="0" err="1"/>
              <a:t>x</a:t>
            </a:r>
            <a:r>
              <a:rPr lang="en-US" sz="1200" dirty="0"/>
              <a:t>) = x </a:t>
            </a:r>
            <a:r>
              <a:rPr lang="en-US" sz="1200" dirty="0" err="1"/>
              <a:t>x</a:t>
            </a:r>
            <a:r>
              <a:rPr lang="en-US" sz="1200" dirty="0"/>
              <a:t> = x</a:t>
            </a:r>
            <a:r>
              <a:rPr lang="en-US" sz="1200" baseline="30000" dirty="0"/>
              <a:t>2</a:t>
            </a:r>
            <a:r>
              <a:rPr lang="en-US" sz="1200" dirty="0"/>
              <a:t>; x</a:t>
            </a:r>
            <a:r>
              <a:rPr lang="en-US" sz="1200" baseline="30000" dirty="0"/>
              <a:t>4</a:t>
            </a:r>
            <a:r>
              <a:rPr lang="en-US" sz="1200" dirty="0"/>
              <a:t> / x</a:t>
            </a:r>
            <a:r>
              <a:rPr lang="en-US" sz="1200" baseline="30000" dirty="0"/>
              <a:t>2</a:t>
            </a:r>
            <a:r>
              <a:rPr lang="en-US" sz="1200" dirty="0"/>
              <a:t> = x</a:t>
            </a:r>
            <a:r>
              <a:rPr lang="en-US" sz="1200" baseline="30000" dirty="0"/>
              <a:t>4-2</a:t>
            </a:r>
            <a:r>
              <a:rPr lang="en-US" sz="1200" dirty="0"/>
              <a:t> = x</a:t>
            </a:r>
            <a:r>
              <a:rPr lang="en-US" sz="1200" baseline="30000" dirty="0"/>
              <a:t>2</a:t>
            </a:r>
          </a:p>
          <a:p>
            <a:r>
              <a:rPr lang="en-US" sz="1200" dirty="0"/>
              <a:t>2</a:t>
            </a:r>
            <a:r>
              <a:rPr lang="en-US" sz="1200" baseline="30000" dirty="0"/>
              <a:t>3</a:t>
            </a:r>
            <a:r>
              <a:rPr lang="en-US" sz="1200" dirty="0"/>
              <a:t> = 8; (4/2)</a:t>
            </a:r>
            <a:r>
              <a:rPr lang="en-US" sz="1200" baseline="30000" dirty="0"/>
              <a:t>3</a:t>
            </a:r>
            <a:r>
              <a:rPr lang="en-US" sz="1200" dirty="0"/>
              <a:t> = 4</a:t>
            </a:r>
            <a:r>
              <a:rPr lang="en-US" sz="1200" baseline="30000" dirty="0"/>
              <a:t>3</a:t>
            </a:r>
            <a:r>
              <a:rPr lang="en-US" sz="1200" dirty="0"/>
              <a:t>/2</a:t>
            </a:r>
            <a:r>
              <a:rPr lang="en-US" sz="1200" baseline="30000" dirty="0"/>
              <a:t>3</a:t>
            </a:r>
            <a:r>
              <a:rPr lang="en-US" sz="1200" dirty="0"/>
              <a:t> = 64/8 = 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16D0F-0C23-4B7C-8706-8D40366DFA5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19981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B7EF06-478E-461A-BCED-F4742B039463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30063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16D0F-0C23-4B7C-8706-8D40366DFA56}" type="slidenum">
              <a:rPr lang="en-US" smtClean="0"/>
              <a:pPr/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ANS:  List possible rational roots; </a:t>
            </a:r>
            <a:r>
              <a:rPr lang="en-US" dirty="0">
                <a:sym typeface="Symbol"/>
              </a:rPr>
              <a:t></a:t>
            </a:r>
            <a:r>
              <a:rPr lang="en-US" dirty="0"/>
              <a:t>1, </a:t>
            </a:r>
            <a:r>
              <a:rPr lang="en-US" dirty="0">
                <a:sym typeface="Symbol"/>
              </a:rPr>
              <a:t></a:t>
            </a:r>
            <a:r>
              <a:rPr lang="en-US" dirty="0"/>
              <a:t>2, </a:t>
            </a:r>
            <a:r>
              <a:rPr lang="en-US" dirty="0">
                <a:sym typeface="Symbol"/>
              </a:rPr>
              <a:t></a:t>
            </a:r>
            <a:r>
              <a:rPr lang="en-US" dirty="0"/>
              <a:t>4, </a:t>
            </a:r>
            <a:r>
              <a:rPr lang="en-US" dirty="0">
                <a:sym typeface="Symbol"/>
              </a:rPr>
              <a:t></a:t>
            </a:r>
            <a:r>
              <a:rPr lang="en-US" dirty="0"/>
              <a:t>5, </a:t>
            </a:r>
            <a:r>
              <a:rPr lang="en-US" dirty="0">
                <a:sym typeface="Symbol"/>
              </a:rPr>
              <a:t></a:t>
            </a:r>
            <a:r>
              <a:rPr lang="en-US" dirty="0"/>
              <a:t>10, </a:t>
            </a:r>
            <a:r>
              <a:rPr lang="en-US" dirty="0">
                <a:sym typeface="Symbol"/>
              </a:rPr>
              <a:t></a:t>
            </a:r>
            <a:r>
              <a:rPr lang="en-US" dirty="0"/>
              <a:t>20</a:t>
            </a:r>
          </a:p>
          <a:p>
            <a:r>
              <a:rPr lang="en-US" dirty="0"/>
              <a:t>If there are many zeros you many want to graph to choose which roots to try</a:t>
            </a:r>
          </a:p>
          <a:p>
            <a:r>
              <a:rPr lang="en-US" dirty="0"/>
              <a:t>Lets look for the negative first.  Use a table a shortened form of synthetic division</a:t>
            </a:r>
          </a:p>
          <a:p>
            <a:pPr lvl="0"/>
            <a:r>
              <a:rPr lang="en-US" sz="1200" dirty="0"/>
              <a:t>Since the remainder was zero -2 is a root and the depressed polynomial is x</a:t>
            </a:r>
            <a:r>
              <a:rPr lang="en-US" sz="1200" baseline="30000" dirty="0"/>
              <a:t>2</a:t>
            </a:r>
            <a:r>
              <a:rPr lang="en-US" sz="1200" dirty="0"/>
              <a:t> – 6x + 10</a:t>
            </a:r>
          </a:p>
          <a:p>
            <a:pPr lvl="0"/>
            <a:r>
              <a:rPr lang="en-US" sz="1200" dirty="0"/>
              <a:t>Repeat the process on the depressed polynomial until you get a quadratic for the depressed polynomial then use the quadratic formula</a:t>
            </a:r>
          </a:p>
          <a:p>
            <a:pPr lvl="0"/>
            <a:r>
              <a:rPr lang="en-US" sz="1200" dirty="0"/>
              <a:t>x = 3 </a:t>
            </a:r>
            <a:r>
              <a:rPr lang="en-US" sz="1200" dirty="0">
                <a:sym typeface="Symbol"/>
              </a:rPr>
              <a:t></a:t>
            </a:r>
            <a:r>
              <a:rPr lang="en-US" sz="1200" dirty="0"/>
              <a:t> </a:t>
            </a:r>
            <a:r>
              <a:rPr lang="en-US" sz="1200" dirty="0" err="1"/>
              <a:t>i</a:t>
            </a:r>
            <a:r>
              <a:rPr lang="en-US" sz="1200" dirty="0"/>
              <a:t>, -2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16D0F-0C23-4B7C-8706-8D40366DFA56}" type="slidenum">
              <a:rPr lang="en-US" smtClean="0"/>
              <a:pPr/>
              <a:t>64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B7EF06-478E-461A-BCED-F4742B039463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41515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B7EF06-478E-461A-BCED-F4742B039463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85039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B7EF06-478E-461A-BCED-F4742B039463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85408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B7EF06-478E-461A-BCED-F4742B039463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88127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Find </a:t>
            </a:r>
            <a:r>
              <a:rPr lang="en-US" dirty="0" err="1"/>
              <a:t>p’s</a:t>
            </a:r>
            <a:r>
              <a:rPr lang="en-US" dirty="0"/>
              <a:t>, </a:t>
            </a:r>
            <a:r>
              <a:rPr lang="en-US" dirty="0" err="1"/>
              <a:t>q’s</a:t>
            </a:r>
            <a:r>
              <a:rPr lang="en-US" dirty="0"/>
              <a:t>, and p/q</a:t>
            </a:r>
          </a:p>
          <a:p>
            <a:r>
              <a:rPr lang="en-US" dirty="0"/>
              <a:t>Choose a p/q (1 works</a:t>
            </a:r>
            <a:r>
              <a:rPr lang="en-US" baseline="0" dirty="0"/>
              <a:t> well)</a:t>
            </a:r>
          </a:p>
          <a:p>
            <a:r>
              <a:rPr lang="en-US" baseline="0" dirty="0"/>
              <a:t>Use synthetic division to check to see if it is a factor (it is)</a:t>
            </a:r>
          </a:p>
          <a:p>
            <a:r>
              <a:rPr lang="en-US" baseline="0" dirty="0"/>
              <a:t>The depressed polynomial is a quadratic, so use the quadric formula to solve.</a:t>
            </a:r>
          </a:p>
          <a:p>
            <a:r>
              <a:rPr lang="en-US" baseline="0" dirty="0"/>
              <a:t>The zeros are 1, 3 </a:t>
            </a:r>
            <a:r>
              <a:rPr lang="en-US" baseline="0" dirty="0">
                <a:latin typeface="Calibri"/>
              </a:rPr>
              <a:t>± </a:t>
            </a:r>
            <a:r>
              <a:rPr lang="en-US" baseline="0" dirty="0" err="1">
                <a:latin typeface="Calibri"/>
              </a:rPr>
              <a:t>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16D0F-0C23-4B7C-8706-8D40366DFA56}" type="slidenum">
              <a:rPr lang="en-US" smtClean="0"/>
              <a:pPr/>
              <a:t>71</a:t>
            </a:fld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ANS:  (x – 2)(x – 4i)(x + 4i)      Don’t forget -4i is also a root.</a:t>
            </a:r>
          </a:p>
          <a:p>
            <a:pPr lvl="0"/>
            <a:r>
              <a:rPr lang="en-US" dirty="0"/>
              <a:t>(x – 2)(x</a:t>
            </a:r>
            <a:r>
              <a:rPr lang="en-US" baseline="30000" dirty="0"/>
              <a:t>2</a:t>
            </a:r>
            <a:r>
              <a:rPr lang="en-US" dirty="0"/>
              <a:t> – 16i</a:t>
            </a:r>
            <a:r>
              <a:rPr lang="en-US" baseline="30000" dirty="0"/>
              <a:t>2</a:t>
            </a:r>
            <a:r>
              <a:rPr lang="en-US" dirty="0"/>
              <a:t>) 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(x – 2)(x</a:t>
            </a:r>
            <a:r>
              <a:rPr lang="en-US" baseline="30000" dirty="0"/>
              <a:t>2</a:t>
            </a:r>
            <a:r>
              <a:rPr lang="en-US" dirty="0"/>
              <a:t> + 16) 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x</a:t>
            </a:r>
            <a:r>
              <a:rPr lang="en-US" baseline="30000" dirty="0"/>
              <a:t>3</a:t>
            </a:r>
            <a:r>
              <a:rPr lang="en-US" dirty="0"/>
              <a:t> -2x</a:t>
            </a:r>
            <a:r>
              <a:rPr lang="en-US" baseline="30000" dirty="0"/>
              <a:t>2</a:t>
            </a:r>
            <a:r>
              <a:rPr lang="en-US" dirty="0"/>
              <a:t> + 16x - 32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16D0F-0C23-4B7C-8706-8D40366DFA56}" type="slidenum">
              <a:rPr lang="en-US" smtClean="0"/>
              <a:pPr/>
              <a:t>72</a:t>
            </a:fld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B7EF06-478E-461A-BCED-F4742B039463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2329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/>
              <a:t>2 2 2 = 8</a:t>
            </a:r>
          </a:p>
          <a:p>
            <a:r>
              <a:rPr lang="en-US" sz="1200" dirty="0"/>
              <a:t>2 2 = 4</a:t>
            </a:r>
          </a:p>
          <a:p>
            <a:r>
              <a:rPr lang="en-US" sz="1200" dirty="0"/>
              <a:t>2 = 2</a:t>
            </a:r>
          </a:p>
          <a:p>
            <a:r>
              <a:rPr lang="en-US" sz="1200" dirty="0"/>
              <a:t>1</a:t>
            </a:r>
          </a:p>
          <a:p>
            <a:r>
              <a:rPr lang="en-US" sz="1200" dirty="0"/>
              <a:t>½</a:t>
            </a:r>
          </a:p>
          <a:p>
            <a:r>
              <a:rPr lang="en-US" sz="1200" dirty="0"/>
              <a:t>1/( 2 2) = ¼</a:t>
            </a:r>
          </a:p>
          <a:p>
            <a:r>
              <a:rPr lang="en-US" sz="1200" dirty="0"/>
              <a:t>1/(2 2 2) = 1/8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16D0F-0C23-4B7C-8706-8D40366DFA5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B7EF06-478E-461A-BCED-F4742B039463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604499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B7EF06-478E-461A-BCED-F4742B039463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925615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B7EF06-478E-461A-BCED-F4742B039463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022263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B7EF06-478E-461A-BCED-F4742B039463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839029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B7EF06-478E-461A-BCED-F4742B039463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036922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B7EF06-478E-461A-BCED-F4742B039463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217872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B7EF06-478E-461A-BCED-F4742B039463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738747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B7EF06-478E-461A-BCED-F4742B039463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691328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2"/>
            <a:r>
              <a:rPr lang="en-US" dirty="0"/>
              <a:t>ANS:  y = a(x + 2)(x – 1)(x – 3)</a:t>
            </a:r>
          </a:p>
          <a:p>
            <a:pPr lvl="3"/>
            <a:r>
              <a:rPr lang="en-US" sz="2400" dirty="0"/>
              <a:t>2 = a(0 + 2)(0 – 1)(0 – 3) </a:t>
            </a:r>
            <a:r>
              <a:rPr lang="en-US" sz="2400" dirty="0">
                <a:sym typeface="Wingdings"/>
              </a:rPr>
              <a:t></a:t>
            </a:r>
            <a:r>
              <a:rPr lang="en-US" sz="2400" dirty="0"/>
              <a:t> 2 = 6a </a:t>
            </a:r>
            <a:r>
              <a:rPr lang="en-US" sz="2400" dirty="0">
                <a:sym typeface="Wingdings"/>
              </a:rPr>
              <a:t></a:t>
            </a:r>
            <a:r>
              <a:rPr lang="en-US" sz="2400" dirty="0"/>
              <a:t> a = 1/3</a:t>
            </a:r>
          </a:p>
          <a:p>
            <a:pPr lvl="3"/>
            <a:r>
              <a:rPr lang="en-US" sz="2400" dirty="0"/>
              <a:t>y = 1/3 (x + 2)(x – 1)(x – 3)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16D0F-0C23-4B7C-8706-8D40366DFA56}" type="slidenum">
              <a:rPr lang="en-US" smtClean="0"/>
              <a:pPr/>
              <a:t>86</a:t>
            </a:fld>
            <a:endParaRPr 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B7EF06-478E-461A-BCED-F4742B039463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7631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16D0F-0C23-4B7C-8706-8D40366DFA5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16D0F-0C23-4B7C-8706-8D40366DFA56}" type="slidenum">
              <a:rPr lang="en-US" smtClean="0"/>
              <a:pPr/>
              <a:t>88</a:t>
            </a:fld>
            <a:endParaRPr 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B7EF06-478E-461A-BCED-F4742B039463}" type="slidenum">
              <a:rPr lang="en-US" smtClean="0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929249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800" dirty="0"/>
              <a:t>ANS:  Find finite differences</a:t>
            </a:r>
          </a:p>
          <a:p>
            <a:pPr lvl="2"/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order:  2 - -2 = </a:t>
            </a:r>
            <a:r>
              <a:rPr lang="en-US" b="1" dirty="0"/>
              <a:t>4</a:t>
            </a:r>
            <a:r>
              <a:rPr lang="en-US" dirty="0"/>
              <a:t>, 12 – 2 = </a:t>
            </a:r>
            <a:r>
              <a:rPr lang="en-US" b="1" dirty="0"/>
              <a:t>10</a:t>
            </a:r>
            <a:r>
              <a:rPr lang="en-US" dirty="0"/>
              <a:t>, 28 – 12 = </a:t>
            </a:r>
            <a:r>
              <a:rPr lang="en-US" b="1" dirty="0"/>
              <a:t>16</a:t>
            </a:r>
            <a:r>
              <a:rPr lang="en-US" dirty="0"/>
              <a:t>, 50 – 28 = </a:t>
            </a:r>
            <a:r>
              <a:rPr lang="en-US" b="1" dirty="0"/>
              <a:t>22</a:t>
            </a:r>
            <a:r>
              <a:rPr lang="en-US" dirty="0"/>
              <a:t>, 78 – 50 = </a:t>
            </a:r>
            <a:r>
              <a:rPr lang="en-US" b="1" dirty="0"/>
              <a:t>28</a:t>
            </a:r>
            <a:endParaRPr lang="en-US" dirty="0"/>
          </a:p>
          <a:p>
            <a:pPr lvl="2"/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order: 10 – 4 = </a:t>
            </a:r>
            <a:r>
              <a:rPr lang="en-US" b="1" dirty="0"/>
              <a:t>6</a:t>
            </a:r>
            <a:r>
              <a:rPr lang="en-US" dirty="0"/>
              <a:t>, 16 – 10 = </a:t>
            </a:r>
            <a:r>
              <a:rPr lang="en-US" b="1" dirty="0"/>
              <a:t>6, </a:t>
            </a:r>
            <a:r>
              <a:rPr lang="en-US" dirty="0"/>
              <a:t>22 – 16 = </a:t>
            </a:r>
            <a:r>
              <a:rPr lang="en-US" b="1" dirty="0"/>
              <a:t>6</a:t>
            </a:r>
            <a:r>
              <a:rPr lang="en-US" dirty="0"/>
              <a:t>, 28 – 22 = </a:t>
            </a:r>
            <a:r>
              <a:rPr lang="en-US" b="1" dirty="0"/>
              <a:t>6</a:t>
            </a:r>
            <a:endParaRPr lang="en-US" dirty="0"/>
          </a:p>
          <a:p>
            <a:pPr lvl="2"/>
            <a:r>
              <a:rPr lang="en-US" dirty="0"/>
              <a:t>degree = 2</a:t>
            </a:r>
          </a:p>
          <a:p>
            <a:pPr lvl="2"/>
            <a:r>
              <a:rPr lang="en-US" dirty="0"/>
              <a:t>f(x) = ax</a:t>
            </a:r>
            <a:r>
              <a:rPr lang="en-US" baseline="30000" dirty="0"/>
              <a:t>2</a:t>
            </a:r>
            <a:r>
              <a:rPr lang="en-US" dirty="0"/>
              <a:t> + </a:t>
            </a:r>
            <a:r>
              <a:rPr lang="en-US" dirty="0" err="1"/>
              <a:t>bx</a:t>
            </a:r>
            <a:r>
              <a:rPr lang="en-US" dirty="0"/>
              <a:t> + c</a:t>
            </a:r>
          </a:p>
          <a:p>
            <a:pPr lvl="2"/>
            <a:r>
              <a:rPr lang="en-US" dirty="0"/>
              <a:t>-2 = a(1)</a:t>
            </a:r>
            <a:r>
              <a:rPr lang="en-US" baseline="30000" dirty="0"/>
              <a:t>2</a:t>
            </a:r>
            <a:r>
              <a:rPr lang="en-US" dirty="0"/>
              <a:t> + b(1) + c</a:t>
            </a:r>
          </a:p>
          <a:p>
            <a:pPr lvl="2"/>
            <a:r>
              <a:rPr lang="en-US" dirty="0"/>
              <a:t>2 = a(2)</a:t>
            </a:r>
            <a:r>
              <a:rPr lang="en-US" baseline="30000" dirty="0"/>
              <a:t>2</a:t>
            </a:r>
            <a:r>
              <a:rPr lang="en-US" dirty="0"/>
              <a:t> + b(2) + c</a:t>
            </a:r>
          </a:p>
          <a:p>
            <a:pPr lvl="2"/>
            <a:r>
              <a:rPr lang="en-US" dirty="0"/>
              <a:t>12 = a(3)</a:t>
            </a:r>
            <a:r>
              <a:rPr lang="en-US" baseline="30000" dirty="0"/>
              <a:t>2</a:t>
            </a:r>
            <a:r>
              <a:rPr lang="en-US" dirty="0"/>
              <a:t> + b(3) + c</a:t>
            </a:r>
          </a:p>
          <a:p>
            <a:pPr lvl="2"/>
            <a:r>
              <a:rPr lang="en-US" dirty="0"/>
              <a:t>f(x) = 3x</a:t>
            </a:r>
            <a:r>
              <a:rPr lang="en-US" baseline="30000" dirty="0"/>
              <a:t>2</a:t>
            </a:r>
            <a:r>
              <a:rPr lang="en-US" dirty="0"/>
              <a:t> – 5x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16D0F-0C23-4B7C-8706-8D40366DFA56}" type="slidenum">
              <a:rPr lang="en-US" smtClean="0"/>
              <a:pPr/>
              <a:t>90</a:t>
            </a:fld>
            <a:endParaRPr lang="en-US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B7EF06-478E-461A-BCED-F4742B039463}" type="slidenum">
              <a:rPr lang="en-US" smtClean="0"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143456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B7EF06-478E-461A-BCED-F4742B039463}" type="slidenum">
              <a:rPr lang="en-US" smtClean="0"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538408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B7EF06-478E-461A-BCED-F4742B039463}" type="slidenum">
              <a:rPr lang="en-US" smtClean="0"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0171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16D0F-0C23-4B7C-8706-8D40366DFA5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0292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16D0F-0C23-4B7C-8706-8D40366DFA56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13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1352554"/>
            <a:ext cx="7086600" cy="1368822"/>
          </a:xfrm>
        </p:spPr>
        <p:txBody>
          <a:bodyPr anchor="b">
            <a:normAutofit/>
          </a:bodyPr>
          <a:lstStyle>
            <a:lvl1pPr algn="l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2724151"/>
            <a:ext cx="7086600" cy="514350"/>
          </a:xfrm>
        </p:spPr>
        <p:txBody>
          <a:bodyPr>
            <a:normAutofit/>
          </a:bodyPr>
          <a:lstStyle>
            <a:lvl1pPr marL="0" indent="0" algn="l">
              <a:buNone/>
              <a:defRPr sz="15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1" y="3235746"/>
            <a:ext cx="2183130" cy="280982"/>
          </a:xfrm>
        </p:spPr>
        <p:txBody>
          <a:bodyPr/>
          <a:lstStyle/>
          <a:p>
            <a:fld id="{43A10A14-A6F9-4DBA-9991-6B311FA1E508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28700" y="3242884"/>
            <a:ext cx="4800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073150"/>
            <a:ext cx="2057400" cy="273844"/>
          </a:xfrm>
        </p:spPr>
        <p:txBody>
          <a:bodyPr/>
          <a:lstStyle/>
          <a:p>
            <a:fld id="{6E0ECEC5-7E47-47AE-9FA5-0A8A24056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82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33" y="3523021"/>
            <a:ext cx="8116526" cy="614516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1295" y="706080"/>
            <a:ext cx="8116380" cy="260862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4137537"/>
            <a:ext cx="8115300" cy="526477"/>
          </a:xfrm>
        </p:spPr>
        <p:txBody>
          <a:bodyPr/>
          <a:lstStyle>
            <a:lvl1pPr marL="0" indent="0" algn="l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10A14-A6F9-4DBA-9991-6B311FA1E508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CEC5-7E47-47AE-9FA5-0A8A24056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421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13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565150"/>
            <a:ext cx="8115300" cy="2101850"/>
          </a:xfrm>
        </p:spPr>
        <p:txBody>
          <a:bodyPr anchor="ctr"/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0" y="2736850"/>
            <a:ext cx="7597887" cy="749300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285750"/>
            <a:ext cx="2183130" cy="273844"/>
          </a:xfrm>
        </p:spPr>
        <p:txBody>
          <a:bodyPr/>
          <a:lstStyle>
            <a:lvl1pPr algn="r">
              <a:defRPr/>
            </a:lvl1pPr>
          </a:lstStyle>
          <a:p>
            <a:fld id="{43A10A14-A6F9-4DBA-9991-6B311FA1E508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284956"/>
            <a:ext cx="5243619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39" y="285750"/>
            <a:ext cx="482811" cy="273844"/>
          </a:xfrm>
        </p:spPr>
        <p:txBody>
          <a:bodyPr/>
          <a:lstStyle/>
          <a:p>
            <a:fld id="{6E0ECEC5-7E47-47AE-9FA5-0A8A24056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597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13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565150"/>
            <a:ext cx="7613650" cy="1953371"/>
          </a:xfrm>
        </p:spPr>
        <p:txBody>
          <a:bodyPr anchor="ctr"/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2524168"/>
            <a:ext cx="7194552" cy="33333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1" y="2969897"/>
            <a:ext cx="7613650" cy="509903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285750"/>
            <a:ext cx="2183130" cy="273844"/>
          </a:xfrm>
        </p:spPr>
        <p:txBody>
          <a:bodyPr/>
          <a:lstStyle>
            <a:lvl1pPr algn="r">
              <a:defRPr/>
            </a:lvl1pPr>
          </a:lstStyle>
          <a:p>
            <a:fld id="{43A10A14-A6F9-4DBA-9991-6B311FA1E508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284956"/>
            <a:ext cx="5243619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39" y="285750"/>
            <a:ext cx="482811" cy="273844"/>
          </a:xfrm>
        </p:spPr>
        <p:txBody>
          <a:bodyPr/>
          <a:lstStyle/>
          <a:p>
            <a:fld id="{6E0ECEC5-7E47-47AE-9FA5-0A8A2405684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57188" y="700088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38173" y="2025968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337291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13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71" y="843526"/>
            <a:ext cx="7609640" cy="1883876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0" y="2736237"/>
            <a:ext cx="7608491" cy="74991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284163"/>
            <a:ext cx="2183130" cy="273844"/>
          </a:xfrm>
        </p:spPr>
        <p:txBody>
          <a:bodyPr/>
          <a:lstStyle>
            <a:lvl1pPr algn="r">
              <a:defRPr/>
            </a:lvl1pPr>
          </a:lstStyle>
          <a:p>
            <a:fld id="{43A10A14-A6F9-4DBA-9991-6B311FA1E508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284163"/>
            <a:ext cx="5243619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39" y="285750"/>
            <a:ext cx="482811" cy="273844"/>
          </a:xfrm>
        </p:spPr>
        <p:txBody>
          <a:bodyPr/>
          <a:lstStyle/>
          <a:p>
            <a:fld id="{6E0ECEC5-7E47-47AE-9FA5-0A8A24056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672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571500"/>
            <a:ext cx="6457949" cy="9779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0" y="1651560"/>
            <a:ext cx="2592324" cy="462990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49" y="2178424"/>
            <a:ext cx="2592324" cy="248559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76600" y="1650999"/>
            <a:ext cx="2592324" cy="469901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275144" y="2178050"/>
            <a:ext cx="2592324" cy="248596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38850" y="1644649"/>
            <a:ext cx="2592324" cy="469901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6038851" y="2178424"/>
            <a:ext cx="2592324" cy="248559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10A14-A6F9-4DBA-9991-6B311FA1E508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CEC5-7E47-47AE-9FA5-0A8A24056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4199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1" y="571500"/>
            <a:ext cx="6457949" cy="9715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6463" y="3143250"/>
            <a:ext cx="2588687" cy="512074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6463" y="1771650"/>
            <a:ext cx="2588687" cy="1143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6463" y="3655323"/>
            <a:ext cx="2588687" cy="1008691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80698" y="3143250"/>
            <a:ext cx="2586701" cy="512074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80697" y="1771650"/>
            <a:ext cx="2586702" cy="1143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80699" y="3655323"/>
            <a:ext cx="2586701" cy="1008691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37299" y="3143250"/>
            <a:ext cx="2592352" cy="512074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37391" y="1771650"/>
            <a:ext cx="2585909" cy="1143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6037299" y="3655321"/>
            <a:ext cx="2589334" cy="1008691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10A14-A6F9-4DBA-9991-6B311FA1E508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CEC5-7E47-47AE-9FA5-0A8A24056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8155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1645920"/>
            <a:ext cx="8115300" cy="301809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10A14-A6F9-4DBA-9991-6B311FA1E508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CEC5-7E47-47AE-9FA5-0A8A24056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2085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13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558800"/>
            <a:ext cx="1543050" cy="2927350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8350" y="558800"/>
            <a:ext cx="6153151" cy="29273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60839" y="284956"/>
            <a:ext cx="2183130" cy="273844"/>
          </a:xfrm>
        </p:spPr>
        <p:txBody>
          <a:bodyPr/>
          <a:lstStyle>
            <a:lvl1pPr algn="r">
              <a:defRPr/>
            </a:lvl1pPr>
          </a:lstStyle>
          <a:p>
            <a:fld id="{43A10A14-A6F9-4DBA-9991-6B311FA1E508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0" y="285750"/>
            <a:ext cx="5243619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46839" y="285750"/>
            <a:ext cx="482811" cy="273844"/>
          </a:xfrm>
        </p:spPr>
        <p:txBody>
          <a:bodyPr/>
          <a:lstStyle/>
          <a:p>
            <a:fld id="{6E0ECEC5-7E47-47AE-9FA5-0A8A24056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570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10A14-A6F9-4DBA-9991-6B311FA1E508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CEC5-7E47-47AE-9FA5-0A8A24056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576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13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565150"/>
            <a:ext cx="8115299" cy="2101451"/>
          </a:xfrm>
        </p:spPr>
        <p:txBody>
          <a:bodyPr anchor="b">
            <a:normAutofit/>
          </a:bodyPr>
          <a:lstStyle>
            <a:lvl1pPr algn="r"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350" y="2731294"/>
            <a:ext cx="7867650" cy="716756"/>
          </a:xfrm>
        </p:spPr>
        <p:txBody>
          <a:bodyPr>
            <a:normAutofit/>
          </a:bodyPr>
          <a:lstStyle>
            <a:lvl1pPr marL="0" indent="0" algn="r">
              <a:buNone/>
              <a:defRPr sz="165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60839" y="285750"/>
            <a:ext cx="2183130" cy="273844"/>
          </a:xfrm>
        </p:spPr>
        <p:txBody>
          <a:bodyPr/>
          <a:lstStyle>
            <a:lvl1pPr algn="r">
              <a:defRPr/>
            </a:lvl1pPr>
          </a:lstStyle>
          <a:p>
            <a:fld id="{43A10A14-A6F9-4DBA-9991-6B311FA1E508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0" y="285751"/>
            <a:ext cx="5243619" cy="273049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46839" y="285750"/>
            <a:ext cx="482811" cy="273844"/>
          </a:xfrm>
        </p:spPr>
        <p:txBody>
          <a:bodyPr/>
          <a:lstStyle/>
          <a:p>
            <a:fld id="{6E0ECEC5-7E47-47AE-9FA5-0A8A24056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222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352550"/>
            <a:ext cx="4514850" cy="331146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52550"/>
            <a:ext cx="4514850" cy="331146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10A14-A6F9-4DBA-9991-6B311FA1E508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CEC5-7E47-47AE-9FA5-0A8A24056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1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9278"/>
            <a:ext cx="9144000" cy="9715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" y="1352550"/>
            <a:ext cx="4495800" cy="617934"/>
          </a:xfrm>
        </p:spPr>
        <p:txBody>
          <a:bodyPr anchor="b">
            <a:norm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" y="2082206"/>
            <a:ext cx="4498182" cy="25818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352550"/>
            <a:ext cx="4343400" cy="617934"/>
          </a:xfrm>
        </p:spPr>
        <p:txBody>
          <a:bodyPr anchor="b">
            <a:norm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2206"/>
            <a:ext cx="4514850" cy="25818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10A14-A6F9-4DBA-9991-6B311FA1E508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CEC5-7E47-47AE-9FA5-0A8A24056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176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10A14-A6F9-4DBA-9991-6B311FA1E508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CEC5-7E47-47AE-9FA5-0A8A24056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703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10A14-A6F9-4DBA-9991-6B311FA1E508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CEC5-7E47-47AE-9FA5-0A8A24056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207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143000"/>
            <a:ext cx="3086100" cy="1200150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6686" y="560070"/>
            <a:ext cx="4882964" cy="410394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2343150"/>
            <a:ext cx="3086100" cy="232086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10A14-A6F9-4DBA-9991-6B311FA1E508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CEC5-7E47-47AE-9FA5-0A8A24056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850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143000"/>
            <a:ext cx="5154930" cy="1200150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95928" y="563431"/>
            <a:ext cx="2733722" cy="410058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2343150"/>
            <a:ext cx="5154930" cy="232086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10A14-A6F9-4DBA-9991-6B311FA1E508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CEC5-7E47-47AE-9FA5-0A8A24056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599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269278"/>
            <a:ext cx="9144000" cy="9697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350366"/>
            <a:ext cx="9144000" cy="33136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46520" y="4767263"/>
            <a:ext cx="218313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10A14-A6F9-4DBA-9991-6B311FA1E508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4766884"/>
            <a:ext cx="58293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-4566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ECEC5-7E47-47AE-9FA5-0A8A24056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8441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  <p:sldLayoutId id="2147483772" r:id="rId14"/>
    <p:sldLayoutId id="2147483773" r:id="rId15"/>
    <p:sldLayoutId id="2147483774" r:id="rId16"/>
    <p:sldLayoutId id="2147483775" r:id="rId17"/>
  </p:sldLayoutIdLst>
  <p:txStyles>
    <p:titleStyle>
      <a:lvl1pPr algn="r" defTabSz="685800" rtl="0" eaLnBrk="1" latinLnBrk="0" hangingPunct="1">
        <a:lnSpc>
          <a:spcPct val="90000"/>
        </a:lnSpc>
        <a:spcBef>
          <a:spcPct val="0"/>
        </a:spcBef>
        <a:buNone/>
        <a:defRPr sz="3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6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6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omework%20Quizzes/Chapter%2005/Algebra%202%205.1%20Quiz.pptx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rwright@andrews.edu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8.xml"/><Relationship Id="rId6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omework%20Quizzes/Chapter%2005/Algebra%202%205.2%20Quiz.pptx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mailto:rwright@andrews.edu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6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rwright@andrews.edu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1.xml"/><Relationship Id="rId6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6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6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4.xml"/><Relationship Id="rId6" Type="http://schemas.openxmlformats.org/officeDocument/2006/relationships/image" Target="../media/image2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omework%20Quizzes/Chapter%2005/Algebra%202%205.3%20Quiz.pptx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mailto:rwright@andrews.edu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6" Type="http://schemas.openxmlformats.org/officeDocument/2006/relationships/image" Target="../media/image2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6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6" Type="http://schemas.openxmlformats.org/officeDocument/2006/relationships/image" Target="../media/image3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6" Type="http://schemas.openxmlformats.org/officeDocument/2006/relationships/image" Target="../media/image3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6" Type="http://schemas.openxmlformats.org/officeDocument/2006/relationships/image" Target="../media/image3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1.xml"/><Relationship Id="rId6" Type="http://schemas.openxmlformats.org/officeDocument/2006/relationships/image" Target="../media/image3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3.xml"/><Relationship Id="rId6" Type="http://schemas.openxmlformats.org/officeDocument/2006/relationships/image" Target="../media/image3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omework%20Quizzes/Chapter%2005/Algebra%202%205.4%20Quiz.pptx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3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mailto:rwright@andrews.edu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18" Type="http://schemas.openxmlformats.org/officeDocument/2006/relationships/image" Target="../media/image50.png"/><Relationship Id="rId3" Type="http://schemas.openxmlformats.org/officeDocument/2006/relationships/notesSlide" Target="../notesSlides/notesSlide40.xml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17" Type="http://schemas.openxmlformats.org/officeDocument/2006/relationships/image" Target="../media/image49.png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48.png"/><Relationship Id="rId1" Type="http://schemas.openxmlformats.org/officeDocument/2006/relationships/tags" Target="../tags/tag35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15" Type="http://schemas.openxmlformats.org/officeDocument/2006/relationships/image" Target="../media/image47.png"/><Relationship Id="rId10" Type="http://schemas.openxmlformats.org/officeDocument/2006/relationships/image" Target="../media/image42.png"/><Relationship Id="rId19" Type="http://schemas.openxmlformats.org/officeDocument/2006/relationships/image" Target="../media/image51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png"/><Relationship Id="rId18" Type="http://schemas.openxmlformats.org/officeDocument/2006/relationships/image" Target="../media/image63.png"/><Relationship Id="rId3" Type="http://schemas.openxmlformats.org/officeDocument/2006/relationships/notesSlide" Target="../notesSlides/notesSlide41.xml"/><Relationship Id="rId7" Type="http://schemas.openxmlformats.org/officeDocument/2006/relationships/image" Target="../media/image520.png"/><Relationship Id="rId12" Type="http://schemas.openxmlformats.org/officeDocument/2006/relationships/image" Target="../media/image57.png"/><Relationship Id="rId17" Type="http://schemas.openxmlformats.org/officeDocument/2006/relationships/image" Target="../media/image62.png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61.png"/><Relationship Id="rId1" Type="http://schemas.openxmlformats.org/officeDocument/2006/relationships/tags" Target="../tags/tag36.xml"/><Relationship Id="rId6" Type="http://schemas.openxmlformats.org/officeDocument/2006/relationships/image" Target="../media/image71.png"/><Relationship Id="rId11" Type="http://schemas.openxmlformats.org/officeDocument/2006/relationships/image" Target="../media/image56.png"/><Relationship Id="rId15" Type="http://schemas.openxmlformats.org/officeDocument/2006/relationships/image" Target="../media/image60.png"/><Relationship Id="rId10" Type="http://schemas.openxmlformats.org/officeDocument/2006/relationships/image" Target="../media/image55.png"/><Relationship Id="rId19" Type="http://schemas.openxmlformats.org/officeDocument/2006/relationships/image" Target="../media/image64.png"/><Relationship Id="rId9" Type="http://schemas.openxmlformats.org/officeDocument/2006/relationships/image" Target="../media/image54.png"/><Relationship Id="rId14" Type="http://schemas.openxmlformats.org/officeDocument/2006/relationships/image" Target="../media/image59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Relationship Id="rId6" Type="http://schemas.openxmlformats.org/officeDocument/2006/relationships/image" Target="../media/image651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7" Type="http://schemas.openxmlformats.org/officeDocument/2006/relationships/image" Target="../media/image6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Relationship Id="rId6" Type="http://schemas.openxmlformats.org/officeDocument/2006/relationships/image" Target="../media/image650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7" Type="http://schemas.openxmlformats.org/officeDocument/2006/relationships/image" Target="../media/image6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Relationship Id="rId6" Type="http://schemas.openxmlformats.org/officeDocument/2006/relationships/image" Target="../media/image670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Relationship Id="rId6" Type="http://schemas.openxmlformats.org/officeDocument/2006/relationships/image" Target="../media/image691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Relationship Id="rId6" Type="http://schemas.openxmlformats.org/officeDocument/2006/relationships/image" Target="../media/image690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Relationship Id="rId6" Type="http://schemas.openxmlformats.org/officeDocument/2006/relationships/image" Target="../media/image70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omework%20Quizzes/Chapter%2005/Algebra%202%205.5%20Quiz.pptx" TargetMode="Externa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310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3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hyperlink" Target="mailto:rwright@andrews.edu" TargetMode="Externa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.xml"/><Relationship Id="rId6" Type="http://schemas.openxmlformats.org/officeDocument/2006/relationships/image" Target="../media/image73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7" Type="http://schemas.openxmlformats.org/officeDocument/2006/relationships/image" Target="../media/image75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5.xml"/><Relationship Id="rId6" Type="http://schemas.openxmlformats.org/officeDocument/2006/relationships/image" Target="../media/image74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omework%20Quizzes/Chapter%2005/Algebra%202%205.6%20Quiz.pptx" TargetMode="Externa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3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hyperlink" Target="mailto:rwright@andrews.edu" TargetMode="Externa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7.xml"/><Relationship Id="rId6" Type="http://schemas.openxmlformats.org/officeDocument/2006/relationships/image" Target="../media/image7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4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8.xml"/><Relationship Id="rId6" Type="http://schemas.openxmlformats.org/officeDocument/2006/relationships/image" Target="../media/image77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7" Type="http://schemas.openxmlformats.org/officeDocument/2006/relationships/image" Target="../media/image7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9.xml"/><Relationship Id="rId6" Type="http://schemas.openxmlformats.org/officeDocument/2006/relationships/image" Target="../media/image78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0.xml"/><Relationship Id="rId6" Type="http://schemas.openxmlformats.org/officeDocument/2006/relationships/image" Target="../media/image80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1.xml"/><Relationship Id="rId6" Type="http://schemas.openxmlformats.org/officeDocument/2006/relationships/image" Target="../media/image810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2.xml"/><Relationship Id="rId6" Type="http://schemas.openxmlformats.org/officeDocument/2006/relationships/image" Target="../media/image82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hyperlink" Target="Homework%20Quizzes/Chapter%2005/Algebra%202%205.7%20Quiz.pptx" TargetMode="External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3.png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hyperlink" Target="mailto:rwright@andrews.edu" TargetMode="Externa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3.xml"/><Relationship Id="rId6" Type="http://schemas.openxmlformats.org/officeDocument/2006/relationships/image" Target="../media/image83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3.xml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4.xml"/><Relationship Id="rId6" Type="http://schemas.openxmlformats.org/officeDocument/2006/relationships/image" Target="../media/image8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6" Type="http://schemas.openxmlformats.org/officeDocument/2006/relationships/image" Target="../media/image5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5.xml"/><Relationship Id="rId6" Type="http://schemas.openxmlformats.org/officeDocument/2006/relationships/image" Target="../media/image85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5.xml"/><Relationship Id="rId7" Type="http://schemas.openxmlformats.org/officeDocument/2006/relationships/image" Target="../media/image52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6.xml"/><Relationship Id="rId6" Type="http://schemas.openxmlformats.org/officeDocument/2006/relationships/image" Target="../media/image86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hyperlink" Target="Homework%20Quizzes/Chapter%2005/Algebra%202%205.8%20Quiz.pptx" TargetMode="External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3.png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hyperlink" Target="mailto:rwright@andrews.edu" TargetMode="Externa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8.xml"/><Relationship Id="rId7" Type="http://schemas.openxmlformats.org/officeDocument/2006/relationships/image" Target="../media/image8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7.xml"/><Relationship Id="rId6" Type="http://schemas.openxmlformats.org/officeDocument/2006/relationships/image" Target="../media/image88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8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9.xml"/><Relationship Id="rId6" Type="http://schemas.openxmlformats.org/officeDocument/2006/relationships/image" Target="../media/image90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0.xml"/><Relationship Id="rId6" Type="http://schemas.openxmlformats.org/officeDocument/2006/relationships/image" Target="../media/image9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6" Type="http://schemas.openxmlformats.org/officeDocument/2006/relationships/image" Target="../media/image7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1.xml"/><Relationship Id="rId6" Type="http://schemas.openxmlformats.org/officeDocument/2006/relationships/image" Target="../media/image92.png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video" Target="../media/media2.mp4"/><Relationship Id="rId7" Type="http://schemas.openxmlformats.org/officeDocument/2006/relationships/image" Target="../media/image93.png"/><Relationship Id="rId2" Type="http://schemas.microsoft.com/office/2007/relationships/media" Target="../media/media2.mp4"/><Relationship Id="rId1" Type="http://schemas.openxmlformats.org/officeDocument/2006/relationships/tags" Target="../tags/tag62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65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video" Target="../media/media3.mp4"/><Relationship Id="rId2" Type="http://schemas.microsoft.com/office/2007/relationships/media" Target="../media/media3.mp4"/><Relationship Id="rId1" Type="http://schemas.openxmlformats.org/officeDocument/2006/relationships/tags" Target="../tags/tag63.xml"/><Relationship Id="rId6" Type="http://schemas.openxmlformats.org/officeDocument/2006/relationships/image" Target="../media/image67.png"/><Relationship Id="rId5" Type="http://schemas.openxmlformats.org/officeDocument/2006/relationships/notesSlide" Target="../notesSlides/notesSlide73.xml"/><Relationship Id="rId4" Type="http://schemas.openxmlformats.org/officeDocument/2006/relationships/slideLayout" Target="../slideLayouts/slideLayout4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4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hyperlink" Target="Homework%20Quizzes/Chapter%2005/Algebra%202%205.9%20Quiz.pptx" TargetMode="External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Polynomials and Polynomial Functions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Algebra 2</a:t>
            </a:r>
          </a:p>
          <a:p>
            <a:r>
              <a:rPr lang="en-US" dirty="0"/>
              <a:t>Chapter 5</a:t>
            </a:r>
          </a:p>
        </p:txBody>
      </p:sp>
    </p:spTree>
    <p:extLst>
      <p:ext uri="{BB962C8B-B14F-4D97-AF65-F5344CB8AC3E}">
        <p14:creationId xmlns:p14="http://schemas.microsoft.com/office/powerpoint/2010/main" val="35133037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5.1 Use Properties of Exponents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Simplify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sup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>
                    <a:solidFill>
                      <a:schemeClr val="accent3"/>
                    </a:solidFill>
                  </a:rPr>
                  <a:t>Multiply in parentheses, distribute exponent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2⋅2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2⋅2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b="0" dirty="0">
                  <a:solidFill>
                    <a:schemeClr val="accent3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b="0" dirty="0">
                  <a:solidFill>
                    <a:schemeClr val="accent3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81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6"/>
                <a:stretch>
                  <a:fillRect l="-675" t="-14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3681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5.1 Use Properties of Exponents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dirty="0">
                    <a:latin typeface="Cambria Math" panose="02040503050406030204" pitchFamily="18" charset="0"/>
                  </a:rPr>
                  <a:t>Simplify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12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  <a:p>
                <a:pPr lvl="1"/>
                <a:r>
                  <a:rPr lang="en-US" dirty="0">
                    <a:solidFill>
                      <a:schemeClr val="accent3"/>
                    </a:solidFill>
                  </a:rPr>
                  <a:t>Multiply across (same bases), add exponents</a:t>
                </a: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12⋅2</m:t>
                            </m:r>
                          </m:e>
                        </m:d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sup>
                            </m:sSup>
                          </m:e>
                        </m:d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num>
                      <m:den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2⋅3</m:t>
                            </m:r>
                          </m:e>
                        </m:d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p>
                            </m:sSup>
                          </m:e>
                        </m:d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den>
                    </m:f>
                  </m:oMath>
                </a14:m>
                <a:endParaRPr lang="en-US" b="0" i="1" dirty="0">
                  <a:solidFill>
                    <a:schemeClr val="accent3"/>
                  </a:solidFill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24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b="0" dirty="0">
                  <a:solidFill>
                    <a:schemeClr val="accent3"/>
                  </a:solidFill>
                </a:endParaRPr>
              </a:p>
              <a:p>
                <a:pPr lvl="1"/>
                <a:r>
                  <a:rPr lang="en-US" dirty="0">
                    <a:solidFill>
                      <a:schemeClr val="accent3"/>
                    </a:solidFill>
                  </a:rPr>
                  <a:t>Divide (same bases), subtract exponents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24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e>
                    </m:d>
                    <m:d>
                      <m:d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p>
                            </m:sSup>
                          </m:den>
                        </m:f>
                      </m:e>
                    </m:d>
                    <m:d>
                      <m:d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endParaRPr lang="en-US" b="0" i="1" dirty="0">
                  <a:solidFill>
                    <a:schemeClr val="accent3"/>
                  </a:solidFill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𝑥𝑎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6"/>
                <a:stretch>
                  <a:fillRect l="-540" t="-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629150" y="1352550"/>
                <a:ext cx="4514850" cy="3790950"/>
              </a:xfrm>
            </p:spPr>
            <p:txBody>
              <a:bodyPr>
                <a:normAutofit fontScale="92500"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−3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8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−4</m:t>
                            </m:r>
                          </m:sup>
                        </m:sSup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−3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10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−2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  <a:p>
                <a:pPr lvl="1"/>
                <a:r>
                  <a:rPr lang="en-US" dirty="0">
                    <a:solidFill>
                      <a:schemeClr val="accent3"/>
                    </a:solidFill>
                  </a:rPr>
                  <a:t>Multiply across (same bases, add exponents</a:t>
                </a: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5⋅4</m:t>
                            </m:r>
                          </m:e>
                        </m:d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⋅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sup>
                            </m:sSup>
                          </m:e>
                        </m:d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sup>
                            </m:sSup>
                            <m: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⋅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num>
                      <m:den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8⋅10</m:t>
                            </m:r>
                          </m:e>
                        </m:d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sup>
                            </m:sSup>
                            <m: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⋅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sup>
                            </m:sSup>
                          </m:e>
                        </m:d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p>
                          </m:e>
                        </m:d>
                      </m:den>
                    </m:f>
                  </m:oMath>
                </a14:m>
                <a:endParaRPr lang="en-US" b="0" i="1" dirty="0">
                  <a:solidFill>
                    <a:schemeClr val="accent3"/>
                  </a:solidFill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80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−6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den>
                    </m:f>
                  </m:oMath>
                </a14:m>
                <a:endParaRPr lang="en-US" b="0" dirty="0">
                  <a:solidFill>
                    <a:schemeClr val="accent3"/>
                  </a:solidFill>
                </a:endParaRPr>
              </a:p>
              <a:p>
                <a:pPr lvl="1"/>
                <a:r>
                  <a:rPr lang="en-US" dirty="0">
                    <a:solidFill>
                      <a:schemeClr val="accent3"/>
                    </a:solidFill>
                  </a:rPr>
                  <a:t>Anything with 0 exponent = 1</a:t>
                </a: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80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−6</m:t>
                            </m:r>
                          </m:sup>
                        </m:sSup>
                      </m:den>
                    </m:f>
                  </m:oMath>
                </a14:m>
                <a:endParaRPr lang="en-US" b="0" dirty="0">
                  <a:solidFill>
                    <a:schemeClr val="accent3"/>
                  </a:solidFill>
                </a:endParaRPr>
              </a:p>
              <a:p>
                <a:pPr lvl="1"/>
                <a:r>
                  <a:rPr lang="en-US" dirty="0">
                    <a:solidFill>
                      <a:schemeClr val="accent3"/>
                    </a:solidFill>
                  </a:rPr>
                  <a:t>Divide (same bases), subtract exponents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20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80</m:t>
                            </m:r>
                          </m:den>
                        </m:f>
                      </m:e>
                    </m:d>
                    <m:d>
                      <m:d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−6</m:t>
                                </m:r>
                              </m:sup>
                            </m:sSup>
                          </m:den>
                        </m:f>
                      </m:e>
                    </m:d>
                    <m:d>
                      <m:d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e>
                    </m:d>
                  </m:oMath>
                </a14:m>
                <a:endParaRPr lang="en-US" b="0" i="1" dirty="0">
                  <a:solidFill>
                    <a:schemeClr val="accent3"/>
                  </a:solidFill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b="0" dirty="0">
                  <a:solidFill>
                    <a:schemeClr val="accent3"/>
                  </a:solidFill>
                </a:endParaRPr>
              </a:p>
              <a:p>
                <a:pPr lvl="1"/>
                <a:r>
                  <a:rPr lang="en-US" dirty="0">
                    <a:solidFill>
                      <a:schemeClr val="accent3"/>
                    </a:solidFill>
                  </a:rPr>
                  <a:t>Negative exponent, reciprocal base</a:t>
                </a: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29150" y="1352550"/>
                <a:ext cx="4514850" cy="3790950"/>
              </a:xfrm>
              <a:blipFill>
                <a:blip r:embed="rId7"/>
                <a:stretch>
                  <a:fillRect l="-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0945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build="p"/>
    </p:bldLst>
  </p:timing>
  <p:extLst mod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5.1 Use Properties of Exponents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To multiply or divide scientific notation</a:t>
                </a:r>
              </a:p>
              <a:p>
                <a:pPr lvl="1"/>
                <a:r>
                  <a:rPr lang="en-US" dirty="0"/>
                  <a:t>think of the leading numbers as the coefficients and the power of 10 as the base and exponent.</a:t>
                </a:r>
              </a:p>
              <a:p>
                <a:pPr lvl="0"/>
                <a:r>
                  <a:rPr lang="en-US" dirty="0"/>
                  <a:t>Simplify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2×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⋅5×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dirty="0"/>
              </a:p>
              <a:p>
                <a:pPr lvl="2"/>
                <a:r>
                  <a:rPr lang="en-US" dirty="0">
                    <a:solidFill>
                      <a:schemeClr val="accent3"/>
                    </a:solidFill>
                  </a:rPr>
                  <a:t>Multiply (same base), add exponents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2⋅5×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2+3</m:t>
                        </m:r>
                      </m:sup>
                    </m:sSup>
                  </m:oMath>
                </a14:m>
                <a:endParaRPr lang="en-US" b="0" dirty="0">
                  <a:solidFill>
                    <a:schemeClr val="accent3"/>
                  </a:solidFill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10×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endParaRPr lang="en-US" b="0" dirty="0">
                  <a:solidFill>
                    <a:schemeClr val="accent3"/>
                  </a:solidFill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1×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6"/>
                <a:stretch>
                  <a:fillRect l="-267" t="-14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288188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  <p:extLst mod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Quiz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 action="ppaction://hlinkpres?slideindex=1&amp;slidetitle="/>
              </a:rPr>
              <a:t>5.1 Homework Quiz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112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5.2 Evaluate and Graph Polynomial Functions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Algebra 2</a:t>
            </a:r>
          </a:p>
          <a:p>
            <a:r>
              <a:rPr lang="en-US" dirty="0"/>
              <a:t>Chapter 5</a:t>
            </a:r>
          </a:p>
        </p:txBody>
      </p:sp>
      <p:pic>
        <p:nvPicPr>
          <p:cNvPr id="4" name="Fib goes to Satur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34400" y="44005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023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Slideshow was developed to accompany the textbook</a:t>
            </a:r>
          </a:p>
          <a:p>
            <a:pPr lvl="1"/>
            <a:r>
              <a:rPr lang="en-US" i="1" dirty="0"/>
              <a:t>Larson Algebra 2</a:t>
            </a:r>
          </a:p>
          <a:p>
            <a:pPr lvl="1"/>
            <a:r>
              <a:rPr lang="en-US" i="1" dirty="0"/>
              <a:t>By Larson, R., Boswell, L., </a:t>
            </a:r>
            <a:r>
              <a:rPr lang="en-US" i="1" dirty="0" err="1"/>
              <a:t>Kanold</a:t>
            </a:r>
            <a:r>
              <a:rPr lang="en-US" i="1" dirty="0"/>
              <a:t>, T. D., &amp; Stiff, L. </a:t>
            </a:r>
          </a:p>
          <a:p>
            <a:pPr lvl="1"/>
            <a:r>
              <a:rPr lang="en-US" i="1" dirty="0"/>
              <a:t>2011 Holt McDougal</a:t>
            </a:r>
          </a:p>
          <a:p>
            <a:r>
              <a:rPr lang="en-US" dirty="0"/>
              <a:t>Some examples and diagrams are taken from the textbook.</a:t>
            </a:r>
          </a:p>
          <a:p>
            <a:endParaRPr lang="en-US" i="1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4800600" y="4149657"/>
            <a:ext cx="4343400" cy="990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Slides created by </a:t>
            </a:r>
          </a:p>
          <a:p>
            <a:r>
              <a:rPr lang="en-US" dirty="0"/>
              <a:t>Richard Wright, Andrews Academy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linkClick r:id="rId2"/>
              </a:rPr>
              <a:t>rwright@andrews.edu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05070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5.2 Evaluate and Graph Polynomial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Large branches of mathematics spend all their time dealing with polynomials.  </a:t>
            </a:r>
          </a:p>
          <a:p>
            <a:endParaRPr lang="en-US" dirty="0"/>
          </a:p>
          <a:p>
            <a:r>
              <a:rPr lang="en-US" dirty="0"/>
              <a:t>They can be used to model many complicated systems.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86007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5.2 Evaluate and Graph Polynomial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Polynomial in one variable</a:t>
                </a:r>
              </a:p>
              <a:p>
                <a:pPr lvl="1"/>
                <a:r>
                  <a:rPr lang="en-US" dirty="0"/>
                  <a:t>Function that has one variable and there are powers of that variable and all the powers are positive</a:t>
                </a:r>
              </a:p>
              <a:p>
                <a:pPr lvl="0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+2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+5</m:t>
                    </m:r>
                  </m:oMath>
                </a14:m>
                <a:endParaRPr lang="en-US" dirty="0"/>
              </a:p>
              <a:p>
                <a:pPr lvl="0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100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1234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25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345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6"/>
                <a:stretch>
                  <a:fillRect l="-267" t="-14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438401" y="2952750"/>
            <a:ext cx="3276600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Not Polynomials in one variable.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10800000">
            <a:off x="457200" y="3007190"/>
            <a:ext cx="1828800" cy="1714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685799" y="3368248"/>
            <a:ext cx="1676401" cy="571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206249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5.2 Evaluate and Graph Polynomial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Degree</a:t>
                </a:r>
              </a:p>
              <a:p>
                <a:pPr lvl="1"/>
                <a:r>
                  <a:rPr lang="en-US" dirty="0"/>
                  <a:t>Highest power of the variable</a:t>
                </a:r>
              </a:p>
              <a:p>
                <a:endParaRPr lang="en-US" dirty="0"/>
              </a:p>
              <a:p>
                <a:r>
                  <a:rPr lang="en-US" dirty="0"/>
                  <a:t>What is the degree?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+2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+5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>
                    <a:solidFill>
                      <a:schemeClr val="accent3"/>
                    </a:solidFill>
                  </a:rPr>
                  <a:t>Highest exponent is 3, so the degree is 3.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6"/>
                <a:stretch>
                  <a:fillRect l="-267" t="-14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3718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  <p:extLst mod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5.2 Evaluate and Graph Polynomial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Types of Polynomial Functions</a:t>
                </a:r>
              </a:p>
              <a:p>
                <a:r>
                  <a:rPr lang="en-US" dirty="0"/>
                  <a:t>Degree </a:t>
                </a:r>
                <a:r>
                  <a:rPr lang="en-US" dirty="0">
                    <a:sym typeface="Wingdings" pitchFamily="2" charset="2"/>
                  </a:rPr>
                  <a:t> Type</a:t>
                </a:r>
                <a:endParaRPr lang="en-US" dirty="0"/>
              </a:p>
              <a:p>
                <a:pPr lvl="1"/>
                <a:r>
                  <a:rPr lang="en-US" dirty="0"/>
                  <a:t>0 </a:t>
                </a:r>
                <a:r>
                  <a:rPr lang="en-US" dirty="0">
                    <a:sym typeface="Wingdings" pitchFamily="2" charset="2"/>
                  </a:rPr>
                  <a:t> Constant 		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=2</m:t>
                    </m:r>
                  </m:oMath>
                </a14:m>
                <a:endParaRPr lang="en-US" dirty="0">
                  <a:sym typeface="Wingdings" pitchFamily="2" charset="2"/>
                </a:endParaRPr>
              </a:p>
              <a:p>
                <a:pPr lvl="1"/>
                <a:r>
                  <a:rPr lang="en-US" dirty="0">
                    <a:sym typeface="Wingdings" pitchFamily="2" charset="2"/>
                  </a:rPr>
                  <a:t>1  Linear 		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=2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+1</m:t>
                    </m:r>
                  </m:oMath>
                </a14:m>
                <a:endParaRPr lang="en-US" dirty="0">
                  <a:sym typeface="Wingdings" pitchFamily="2" charset="2"/>
                </a:endParaRPr>
              </a:p>
              <a:p>
                <a:pPr lvl="1"/>
                <a:r>
                  <a:rPr lang="en-US" dirty="0">
                    <a:sym typeface="Wingdings" pitchFamily="2" charset="2"/>
                  </a:rPr>
                  <a:t>2  Quadratic 		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=2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𝑥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2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+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−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1</m:t>
                    </m:r>
                  </m:oMath>
                </a14:m>
                <a:endParaRPr lang="en-US" dirty="0">
                  <a:sym typeface="Wingdings" pitchFamily="2" charset="2"/>
                </a:endParaRPr>
              </a:p>
              <a:p>
                <a:pPr lvl="1"/>
                <a:r>
                  <a:rPr lang="en-US" dirty="0">
                    <a:sym typeface="Wingdings" pitchFamily="2" charset="2"/>
                  </a:rPr>
                  <a:t>3  Cubic		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=2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𝑥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3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+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𝑥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2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+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−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1</m:t>
                    </m:r>
                  </m:oMath>
                </a14:m>
                <a:endParaRPr lang="en-US" dirty="0">
                  <a:sym typeface="Wingdings" pitchFamily="2" charset="2"/>
                </a:endParaRPr>
              </a:p>
              <a:p>
                <a:pPr lvl="1"/>
                <a:r>
                  <a:rPr lang="en-US" dirty="0">
                    <a:sym typeface="Wingdings" pitchFamily="2" charset="2"/>
                  </a:rPr>
                  <a:t>4  Quartic		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=2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𝑥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4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+2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𝑥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2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−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1 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6"/>
                <a:stretch>
                  <a:fillRect l="-267" t="-14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>
            <a:off x="4267200" y="1239049"/>
            <a:ext cx="19050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5105400" y="1412900"/>
            <a:ext cx="1066800" cy="68580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eeform 7"/>
          <p:cNvSpPr/>
          <p:nvPr/>
        </p:nvSpPr>
        <p:spPr>
          <a:xfrm flipV="1">
            <a:off x="6096000" y="1622432"/>
            <a:ext cx="933450" cy="952536"/>
          </a:xfrm>
          <a:custGeom>
            <a:avLst/>
            <a:gdLst>
              <a:gd name="connsiteX0" fmla="*/ 0 w 933450"/>
              <a:gd name="connsiteY0" fmla="*/ 923961 h 952536"/>
              <a:gd name="connsiteX1" fmla="*/ 476250 w 933450"/>
              <a:gd name="connsiteY1" fmla="*/ 36 h 952536"/>
              <a:gd name="connsiteX2" fmla="*/ 933450 w 933450"/>
              <a:gd name="connsiteY2" fmla="*/ 952536 h 952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3450" h="952536">
                <a:moveTo>
                  <a:pt x="0" y="923961"/>
                </a:moveTo>
                <a:cubicBezTo>
                  <a:pt x="160337" y="459617"/>
                  <a:pt x="320675" y="-4726"/>
                  <a:pt x="476250" y="36"/>
                </a:cubicBezTo>
                <a:cubicBezTo>
                  <a:pt x="631825" y="4798"/>
                  <a:pt x="830263" y="596936"/>
                  <a:pt x="933450" y="952536"/>
                </a:cubicBezTo>
              </a:path>
            </a:pathLst>
          </a:cu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5410200" y="2584493"/>
            <a:ext cx="990600" cy="1000125"/>
          </a:xfrm>
          <a:custGeom>
            <a:avLst/>
            <a:gdLst>
              <a:gd name="connsiteX0" fmla="*/ 0 w 990600"/>
              <a:gd name="connsiteY0" fmla="*/ 1000125 h 1000125"/>
              <a:gd name="connsiteX1" fmla="*/ 295275 w 990600"/>
              <a:gd name="connsiteY1" fmla="*/ 104775 h 1000125"/>
              <a:gd name="connsiteX2" fmla="*/ 790575 w 990600"/>
              <a:gd name="connsiteY2" fmla="*/ 990600 h 1000125"/>
              <a:gd name="connsiteX3" fmla="*/ 990600 w 990600"/>
              <a:gd name="connsiteY3" fmla="*/ 0 h 1000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0600" h="1000125">
                <a:moveTo>
                  <a:pt x="0" y="1000125"/>
                </a:moveTo>
                <a:cubicBezTo>
                  <a:pt x="81756" y="553243"/>
                  <a:pt x="163513" y="106362"/>
                  <a:pt x="295275" y="104775"/>
                </a:cubicBezTo>
                <a:cubicBezTo>
                  <a:pt x="427037" y="103188"/>
                  <a:pt x="674688" y="1008062"/>
                  <a:pt x="790575" y="990600"/>
                </a:cubicBezTo>
                <a:cubicBezTo>
                  <a:pt x="906462" y="973138"/>
                  <a:pt x="948531" y="486569"/>
                  <a:pt x="990600" y="0"/>
                </a:cubicBezTo>
              </a:path>
            </a:pathLst>
          </a:cu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6781800" y="3497775"/>
            <a:ext cx="1295400" cy="1110625"/>
          </a:xfrm>
          <a:custGeom>
            <a:avLst/>
            <a:gdLst>
              <a:gd name="connsiteX0" fmla="*/ 0 w 1295400"/>
              <a:gd name="connsiteY0" fmla="*/ 0 h 1110625"/>
              <a:gd name="connsiteX1" fmla="*/ 209550 w 1295400"/>
              <a:gd name="connsiteY1" fmla="*/ 971550 h 1110625"/>
              <a:gd name="connsiteX2" fmla="*/ 1057275 w 1295400"/>
              <a:gd name="connsiteY2" fmla="*/ 1009650 h 1110625"/>
              <a:gd name="connsiteX3" fmla="*/ 1295400 w 1295400"/>
              <a:gd name="connsiteY3" fmla="*/ 76200 h 1110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5400" h="1110625">
                <a:moveTo>
                  <a:pt x="0" y="0"/>
                </a:moveTo>
                <a:cubicBezTo>
                  <a:pt x="16669" y="401637"/>
                  <a:pt x="33338" y="803275"/>
                  <a:pt x="209550" y="971550"/>
                </a:cubicBezTo>
                <a:cubicBezTo>
                  <a:pt x="385762" y="1139825"/>
                  <a:pt x="876300" y="1158875"/>
                  <a:pt x="1057275" y="1009650"/>
                </a:cubicBezTo>
                <a:cubicBezTo>
                  <a:pt x="1238250" y="860425"/>
                  <a:pt x="1266825" y="468312"/>
                  <a:pt x="1295400" y="76200"/>
                </a:cubicBezTo>
              </a:path>
            </a:pathLst>
          </a:cu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46418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5.1 Use Properties of Exponents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Algebra 2</a:t>
            </a:r>
          </a:p>
          <a:p>
            <a:r>
              <a:rPr lang="en-US" dirty="0"/>
              <a:t>Chapter 5</a:t>
            </a:r>
          </a:p>
        </p:txBody>
      </p:sp>
      <p:pic>
        <p:nvPicPr>
          <p:cNvPr id="4" name="Fib goes to Satur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34400" y="44005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685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5.2 Evaluate and Graph Polynomial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Functions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=4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+2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+5</m:t>
                    </m:r>
                  </m:oMath>
                </a14:m>
                <a:r>
                  <a:rPr lang="en-US" dirty="0"/>
                  <a:t> means that this polynomial has the name </a:t>
                </a:r>
                <a:r>
                  <a:rPr lang="en-US" i="1" dirty="0"/>
                  <a:t>f</a:t>
                </a:r>
                <a:r>
                  <a:rPr lang="en-US" dirty="0"/>
                  <a:t> and the variable </a:t>
                </a:r>
                <a:r>
                  <a:rPr lang="en-US" i="1" dirty="0"/>
                  <a:t>x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does not mean </a:t>
                </a:r>
                <a:r>
                  <a:rPr lang="en-US" i="1" dirty="0"/>
                  <a:t>f</a:t>
                </a:r>
                <a:r>
                  <a:rPr lang="en-US" dirty="0"/>
                  <a:t> times </a:t>
                </a:r>
                <a:r>
                  <a:rPr lang="en-US" i="1" dirty="0"/>
                  <a:t>x</a:t>
                </a:r>
                <a:r>
                  <a:rPr lang="en-US" dirty="0"/>
                  <a:t>!</a:t>
                </a:r>
              </a:p>
              <a:p>
                <a:pPr lvl="0"/>
                <a:r>
                  <a:rPr lang="en-US" dirty="0"/>
                  <a:t>Direct Substitution </a:t>
                </a:r>
              </a:p>
              <a:p>
                <a:pPr lvl="1"/>
                <a:r>
                  <a:rPr lang="en-US" dirty="0"/>
                  <a:t>Find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endParaRPr lang="en-US" dirty="0"/>
              </a:p>
              <a:p>
                <a:pPr lvl="2"/>
                <a:r>
                  <a:rPr lang="en-US" dirty="0">
                    <a:solidFill>
                      <a:schemeClr val="accent3"/>
                    </a:solidFill>
                  </a:rPr>
                  <a:t>The </a:t>
                </a:r>
                <a:r>
                  <a:rPr lang="en-US" i="1" dirty="0">
                    <a:solidFill>
                      <a:schemeClr val="accent3"/>
                    </a:solidFill>
                  </a:rPr>
                  <a:t>x</a:t>
                </a:r>
                <a:r>
                  <a:rPr lang="en-US" dirty="0">
                    <a:solidFill>
                      <a:schemeClr val="accent3"/>
                    </a:solidFill>
                  </a:rPr>
                  <a:t> 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accent3"/>
                    </a:solidFill>
                  </a:rPr>
                  <a:t> was replaced by the 3, so replace all the </a:t>
                </a:r>
                <a:r>
                  <a:rPr lang="en-US" i="1" dirty="0">
                    <a:solidFill>
                      <a:schemeClr val="accent3"/>
                    </a:solidFill>
                  </a:rPr>
                  <a:t>x</a:t>
                </a:r>
                <a:r>
                  <a:rPr lang="en-US" dirty="0">
                    <a:solidFill>
                      <a:schemeClr val="accent3"/>
                    </a:solidFill>
                  </a:rPr>
                  <a:t>’s with 3 in the polynomial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=4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+2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+5</m:t>
                    </m:r>
                  </m:oMath>
                </a14:m>
                <a:endParaRPr lang="en-US" b="0" dirty="0">
                  <a:solidFill>
                    <a:schemeClr val="accent3"/>
                  </a:solidFill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=4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+2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+2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+5</m:t>
                    </m:r>
                  </m:oMath>
                </a14:m>
                <a:endParaRPr lang="en-US" b="0" dirty="0">
                  <a:solidFill>
                    <a:schemeClr val="accent3"/>
                  </a:solidFill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=4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27</m:t>
                        </m:r>
                      </m:e>
                    </m:d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+2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e>
                    </m:d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+6+5</m:t>
                    </m:r>
                  </m:oMath>
                </a14:m>
                <a:endParaRPr lang="en-US" b="0" dirty="0">
                  <a:solidFill>
                    <a:schemeClr val="accent3"/>
                  </a:solidFill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=137</m:t>
                    </m:r>
                  </m:oMath>
                </a14:m>
                <a:endParaRPr lang="en-US" dirty="0"/>
              </a:p>
              <a:p>
                <a:pPr lvl="2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6"/>
                <a:stretch>
                  <a:fillRect l="-267" t="-14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075318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  <p:extLst mod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5.2 Evaluate and Graph Polynomial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lvl="0"/>
                <a:r>
                  <a:rPr lang="en-US" dirty="0"/>
                  <a:t>Synthetic Substitution</a:t>
                </a:r>
              </a:p>
              <a:p>
                <a:pPr lvl="1"/>
                <a:r>
                  <a:rPr lang="en-US" dirty="0"/>
                  <a:t>Find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+4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+3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+0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+4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+0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+3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+0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=16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6"/>
                <a:stretch>
                  <a:fillRect l="-267" t="-22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605" name="AutoShape 5"/>
          <p:cNvSpPr>
            <a:spLocks noChangeAspect="1" noChangeArrowheads="1" noTextEdit="1"/>
          </p:cNvSpPr>
          <p:nvPr/>
        </p:nvSpPr>
        <p:spPr bwMode="auto">
          <a:xfrm>
            <a:off x="609602" y="2636045"/>
            <a:ext cx="7458075" cy="1421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7" name="Group 46"/>
          <p:cNvGrpSpPr/>
          <p:nvPr/>
        </p:nvGrpSpPr>
        <p:grpSpPr>
          <a:xfrm>
            <a:off x="723900" y="2721768"/>
            <a:ext cx="914400" cy="425054"/>
            <a:chOff x="723900" y="3543300"/>
            <a:chExt cx="914400" cy="566738"/>
          </a:xfrm>
        </p:grpSpPr>
        <p:sp>
          <p:nvSpPr>
            <p:cNvPr id="25607" name="Rectangle 7"/>
            <p:cNvSpPr>
              <a:spLocks noChangeArrowheads="1"/>
            </p:cNvSpPr>
            <p:nvPr/>
          </p:nvSpPr>
          <p:spPr bwMode="auto">
            <a:xfrm>
              <a:off x="1624013" y="3543300"/>
              <a:ext cx="9525" cy="561975"/>
            </a:xfrm>
            <a:prstGeom prst="rect">
              <a:avLst/>
            </a:prstGeom>
            <a:solidFill>
              <a:srgbClr val="FFFFFF"/>
            </a:solidFill>
            <a:ln w="0" cap="flat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09" name="Rectangle 9"/>
            <p:cNvSpPr>
              <a:spLocks noChangeArrowheads="1"/>
            </p:cNvSpPr>
            <p:nvPr/>
          </p:nvSpPr>
          <p:spPr bwMode="auto">
            <a:xfrm>
              <a:off x="723900" y="4100513"/>
              <a:ext cx="914400" cy="9525"/>
            </a:xfrm>
            <a:prstGeom prst="rect">
              <a:avLst/>
            </a:prstGeom>
            <a:solidFill>
              <a:srgbClr val="FFFFFF"/>
            </a:solidFill>
            <a:ln w="0" cap="flat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723900" y="3554016"/>
            <a:ext cx="7239000" cy="7144"/>
          </a:xfrm>
          <a:prstGeom prst="rect">
            <a:avLst/>
          </a:prstGeom>
          <a:solidFill>
            <a:srgbClr val="FFFFFF"/>
          </a:solidFill>
          <a:ln w="0" cap="flat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8" name="Group 47"/>
          <p:cNvGrpSpPr/>
          <p:nvPr/>
        </p:nvGrpSpPr>
        <p:grpSpPr>
          <a:xfrm>
            <a:off x="7048500" y="3557588"/>
            <a:ext cx="914400" cy="428625"/>
            <a:chOff x="7048500" y="4657725"/>
            <a:chExt cx="914400" cy="571500"/>
          </a:xfrm>
        </p:grpSpPr>
        <p:sp>
          <p:nvSpPr>
            <p:cNvPr id="25608" name="Rectangle 8"/>
            <p:cNvSpPr>
              <a:spLocks noChangeArrowheads="1"/>
            </p:cNvSpPr>
            <p:nvPr/>
          </p:nvSpPr>
          <p:spPr bwMode="auto">
            <a:xfrm>
              <a:off x="7053263" y="4657725"/>
              <a:ext cx="9525" cy="571500"/>
            </a:xfrm>
            <a:prstGeom prst="rect">
              <a:avLst/>
            </a:prstGeom>
            <a:solidFill>
              <a:srgbClr val="FFFFFF"/>
            </a:solidFill>
            <a:ln w="0" cap="flat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11" name="Rectangle 11"/>
            <p:cNvSpPr>
              <a:spLocks noChangeArrowheads="1"/>
            </p:cNvSpPr>
            <p:nvPr/>
          </p:nvSpPr>
          <p:spPr bwMode="auto">
            <a:xfrm>
              <a:off x="7048500" y="5214938"/>
              <a:ext cx="914400" cy="9525"/>
            </a:xfrm>
            <a:prstGeom prst="rect">
              <a:avLst/>
            </a:prstGeom>
            <a:solidFill>
              <a:srgbClr val="FFFFFF"/>
            </a:solidFill>
            <a:ln w="0" cap="flat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n>
                  <a:solidFill>
                    <a:sysClr val="windowText" lastClr="000000"/>
                  </a:solidFill>
                </a:ln>
              </a:endParaRPr>
            </a:p>
          </p:txBody>
        </p:sp>
      </p:grpSp>
      <p:sp>
        <p:nvSpPr>
          <p:cNvPr id="25612" name="Rectangle 12"/>
          <p:cNvSpPr>
            <a:spLocks noChangeArrowheads="1"/>
          </p:cNvSpPr>
          <p:nvPr/>
        </p:nvSpPr>
        <p:spPr bwMode="auto">
          <a:xfrm>
            <a:off x="815975" y="2756298"/>
            <a:ext cx="18274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effectLst/>
                <a:latin typeface="Corbel" pitchFamily="34" charset="0"/>
              </a:rPr>
              <a:t>2</a:t>
            </a:r>
            <a:endParaRPr kumimoji="0" lang="en-US" sz="1800" b="0" i="0" u="none" strike="noStrike" cap="none" normalizeH="0" baseline="0" dirty="0">
              <a:ln>
                <a:noFill/>
              </a:ln>
              <a:effectLst/>
              <a:latin typeface="Arial" pitchFamily="34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1720850" y="2756297"/>
            <a:ext cx="274600" cy="430887"/>
            <a:chOff x="1720850" y="3589338"/>
            <a:chExt cx="274600" cy="574516"/>
          </a:xfrm>
        </p:grpSpPr>
        <p:sp>
          <p:nvSpPr>
            <p:cNvPr id="25613" name="Rectangle 13"/>
            <p:cNvSpPr>
              <a:spLocks noChangeArrowheads="1"/>
            </p:cNvSpPr>
            <p:nvPr/>
          </p:nvSpPr>
          <p:spPr bwMode="auto">
            <a:xfrm>
              <a:off x="1720850" y="3589338"/>
              <a:ext cx="118622" cy="5745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dirty="0">
                  <a:ln>
                    <a:noFill/>
                  </a:ln>
                  <a:effectLst/>
                  <a:latin typeface="Corbel" pitchFamily="34" charset="0"/>
                </a:rPr>
                <a:t>-</a:t>
              </a:r>
              <a:endParaRPr kumimoji="0" lang="en-US" sz="18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</a:endParaRPr>
            </a:p>
          </p:txBody>
        </p:sp>
        <p:sp>
          <p:nvSpPr>
            <p:cNvPr id="25614" name="Rectangle 14"/>
            <p:cNvSpPr>
              <a:spLocks noChangeArrowheads="1"/>
            </p:cNvSpPr>
            <p:nvPr/>
          </p:nvSpPr>
          <p:spPr bwMode="auto">
            <a:xfrm>
              <a:off x="1835150" y="3589338"/>
              <a:ext cx="160300" cy="5745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dirty="0">
                  <a:ln>
                    <a:noFill/>
                  </a:ln>
                  <a:effectLst/>
                  <a:latin typeface="Corbel" pitchFamily="34" charset="0"/>
                </a:rPr>
                <a:t>1</a:t>
              </a:r>
              <a:endParaRPr kumimoji="0" lang="en-US" sz="18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</a:endParaRPr>
            </a:p>
          </p:txBody>
        </p:sp>
      </p:grpSp>
      <p:sp>
        <p:nvSpPr>
          <p:cNvPr id="25615" name="Rectangle 15"/>
          <p:cNvSpPr>
            <a:spLocks noChangeArrowheads="1"/>
          </p:cNvSpPr>
          <p:nvPr/>
        </p:nvSpPr>
        <p:spPr bwMode="auto">
          <a:xfrm>
            <a:off x="2625725" y="2756298"/>
            <a:ext cx="18434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effectLst/>
                <a:latin typeface="Corbel" pitchFamily="34" charset="0"/>
              </a:rPr>
              <a:t>0</a:t>
            </a:r>
            <a:endParaRPr kumimoji="0" lang="en-US" sz="1800" b="0" i="0" u="none" strike="noStrike" cap="none" normalizeH="0" baseline="0" dirty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25616" name="Rectangle 16"/>
          <p:cNvSpPr>
            <a:spLocks noChangeArrowheads="1"/>
          </p:cNvSpPr>
          <p:nvPr/>
        </p:nvSpPr>
        <p:spPr bwMode="auto">
          <a:xfrm>
            <a:off x="3530600" y="2756298"/>
            <a:ext cx="18594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effectLst/>
                <a:latin typeface="Corbel" pitchFamily="34" charset="0"/>
              </a:rPr>
              <a:t>4</a:t>
            </a:r>
            <a:endParaRPr kumimoji="0" lang="en-US" sz="1800" b="0" i="0" u="none" strike="noStrike" cap="none" normalizeH="0" baseline="0" dirty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25617" name="Rectangle 17"/>
          <p:cNvSpPr>
            <a:spLocks noChangeArrowheads="1"/>
          </p:cNvSpPr>
          <p:nvPr/>
        </p:nvSpPr>
        <p:spPr bwMode="auto">
          <a:xfrm>
            <a:off x="4435475" y="2756298"/>
            <a:ext cx="18434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effectLst/>
                <a:latin typeface="Corbel" pitchFamily="34" charset="0"/>
              </a:rPr>
              <a:t>0</a:t>
            </a:r>
            <a:endParaRPr kumimoji="0" lang="en-US" sz="1800" b="0" i="0" u="none" strike="noStrike" cap="none" normalizeH="0" baseline="0" dirty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25618" name="Rectangle 18"/>
          <p:cNvSpPr>
            <a:spLocks noChangeArrowheads="1"/>
          </p:cNvSpPr>
          <p:nvPr/>
        </p:nvSpPr>
        <p:spPr bwMode="auto">
          <a:xfrm>
            <a:off x="5340350" y="2756298"/>
            <a:ext cx="16350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effectLst/>
                <a:latin typeface="Corbel" pitchFamily="34" charset="0"/>
              </a:rPr>
              <a:t>3</a:t>
            </a:r>
            <a:endParaRPr kumimoji="0" lang="en-US" sz="1800" b="0" i="0" u="none" strike="noStrike" cap="none" normalizeH="0" baseline="0" dirty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25619" name="Rectangle 19"/>
          <p:cNvSpPr>
            <a:spLocks noChangeArrowheads="1"/>
          </p:cNvSpPr>
          <p:nvPr/>
        </p:nvSpPr>
        <p:spPr bwMode="auto">
          <a:xfrm>
            <a:off x="6245225" y="2756298"/>
            <a:ext cx="18274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effectLst/>
                <a:latin typeface="Corbel" pitchFamily="34" charset="0"/>
              </a:rPr>
              <a:t>2</a:t>
            </a:r>
            <a:endParaRPr kumimoji="0" lang="en-US" sz="1800" b="0" i="0" u="none" strike="noStrike" cap="none" normalizeH="0" baseline="0" dirty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25620" name="Rectangle 20"/>
          <p:cNvSpPr>
            <a:spLocks noChangeArrowheads="1"/>
          </p:cNvSpPr>
          <p:nvPr/>
        </p:nvSpPr>
        <p:spPr bwMode="auto">
          <a:xfrm>
            <a:off x="7150100" y="2756298"/>
            <a:ext cx="18434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effectLst/>
                <a:latin typeface="Corbel" pitchFamily="34" charset="0"/>
              </a:rPr>
              <a:t>0</a:t>
            </a:r>
            <a:endParaRPr kumimoji="0" lang="en-US" sz="1800" b="0" i="0" u="none" strike="noStrike" cap="none" normalizeH="0" baseline="0" dirty="0">
              <a:ln>
                <a:noFill/>
              </a:ln>
              <a:effectLst/>
              <a:latin typeface="Arial" pitchFamily="34" charset="0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2625725" y="3175396"/>
            <a:ext cx="297042" cy="430887"/>
            <a:chOff x="2625725" y="4148138"/>
            <a:chExt cx="297042" cy="574516"/>
          </a:xfrm>
        </p:grpSpPr>
        <p:sp>
          <p:nvSpPr>
            <p:cNvPr id="25621" name="Rectangle 21"/>
            <p:cNvSpPr>
              <a:spLocks noChangeArrowheads="1"/>
            </p:cNvSpPr>
            <p:nvPr/>
          </p:nvSpPr>
          <p:spPr bwMode="auto">
            <a:xfrm>
              <a:off x="2625725" y="4148138"/>
              <a:ext cx="118622" cy="5745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dirty="0">
                  <a:ln>
                    <a:noFill/>
                  </a:ln>
                  <a:effectLst/>
                  <a:latin typeface="Corbel" pitchFamily="34" charset="0"/>
                </a:rPr>
                <a:t>-</a:t>
              </a:r>
              <a:endParaRPr kumimoji="0" lang="en-US" sz="18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</a:endParaRPr>
            </a:p>
          </p:txBody>
        </p:sp>
        <p:sp>
          <p:nvSpPr>
            <p:cNvPr id="25622" name="Rectangle 22"/>
            <p:cNvSpPr>
              <a:spLocks noChangeArrowheads="1"/>
            </p:cNvSpPr>
            <p:nvPr/>
          </p:nvSpPr>
          <p:spPr bwMode="auto">
            <a:xfrm>
              <a:off x="2740025" y="4148138"/>
              <a:ext cx="182742" cy="5745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dirty="0">
                  <a:ln>
                    <a:noFill/>
                  </a:ln>
                  <a:effectLst/>
                  <a:latin typeface="Corbel" pitchFamily="34" charset="0"/>
                </a:rPr>
                <a:t>2</a:t>
              </a:r>
              <a:endParaRPr kumimoji="0" lang="en-US" sz="18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3530600" y="3175396"/>
            <a:ext cx="300248" cy="430887"/>
            <a:chOff x="3530600" y="4148138"/>
            <a:chExt cx="300248" cy="574516"/>
          </a:xfrm>
        </p:grpSpPr>
        <p:sp>
          <p:nvSpPr>
            <p:cNvPr id="25623" name="Rectangle 23"/>
            <p:cNvSpPr>
              <a:spLocks noChangeArrowheads="1"/>
            </p:cNvSpPr>
            <p:nvPr/>
          </p:nvSpPr>
          <p:spPr bwMode="auto">
            <a:xfrm>
              <a:off x="3530600" y="4148138"/>
              <a:ext cx="118622" cy="5745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>
                  <a:ln>
                    <a:noFill/>
                  </a:ln>
                  <a:effectLst/>
                  <a:latin typeface="Corbel" pitchFamily="34" charset="0"/>
                </a:rPr>
                <a:t>-</a:t>
              </a:r>
              <a:endParaRPr kumimoji="0" lang="en-US" sz="1800" b="0" i="0" u="none" strike="noStrike" cap="none" normalizeH="0" baseline="0">
                <a:ln>
                  <a:noFill/>
                </a:ln>
                <a:effectLst/>
                <a:latin typeface="Arial" pitchFamily="34" charset="0"/>
              </a:endParaRPr>
            </a:p>
          </p:txBody>
        </p:sp>
        <p:sp>
          <p:nvSpPr>
            <p:cNvPr id="25624" name="Rectangle 24"/>
            <p:cNvSpPr>
              <a:spLocks noChangeArrowheads="1"/>
            </p:cNvSpPr>
            <p:nvPr/>
          </p:nvSpPr>
          <p:spPr bwMode="auto">
            <a:xfrm>
              <a:off x="3644900" y="4148138"/>
              <a:ext cx="185948" cy="5745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dirty="0">
                  <a:ln>
                    <a:noFill/>
                  </a:ln>
                  <a:effectLst/>
                  <a:latin typeface="Corbel" pitchFamily="34" charset="0"/>
                </a:rPr>
                <a:t>4</a:t>
              </a:r>
              <a:endParaRPr kumimoji="0" lang="en-US" sz="18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</a:endParaRPr>
            </a:p>
          </p:txBody>
        </p:sp>
      </p:grpSp>
      <p:sp>
        <p:nvSpPr>
          <p:cNvPr id="25625" name="Rectangle 25"/>
          <p:cNvSpPr>
            <a:spLocks noChangeArrowheads="1"/>
          </p:cNvSpPr>
          <p:nvPr/>
        </p:nvSpPr>
        <p:spPr bwMode="auto">
          <a:xfrm>
            <a:off x="4435475" y="3175398"/>
            <a:ext cx="18434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effectLst/>
                <a:latin typeface="Corbel" pitchFamily="34" charset="0"/>
              </a:rPr>
              <a:t>0</a:t>
            </a:r>
            <a:endParaRPr kumimoji="0" lang="en-US" sz="1800" b="0" i="0" u="none" strike="noStrike" cap="none" normalizeH="0" baseline="0" dirty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25626" name="Rectangle 26"/>
          <p:cNvSpPr>
            <a:spLocks noChangeArrowheads="1"/>
          </p:cNvSpPr>
          <p:nvPr/>
        </p:nvSpPr>
        <p:spPr bwMode="auto">
          <a:xfrm>
            <a:off x="5340350" y="3175398"/>
            <a:ext cx="18434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effectLst/>
                <a:latin typeface="Corbel" pitchFamily="34" charset="0"/>
              </a:rPr>
              <a:t>0</a:t>
            </a:r>
            <a:endParaRPr kumimoji="0" lang="en-US" sz="1800" b="0" i="0" u="none" strike="noStrike" cap="none" normalizeH="0" baseline="0" dirty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25627" name="Rectangle 27"/>
          <p:cNvSpPr>
            <a:spLocks noChangeArrowheads="1"/>
          </p:cNvSpPr>
          <p:nvPr/>
        </p:nvSpPr>
        <p:spPr bwMode="auto">
          <a:xfrm>
            <a:off x="6245225" y="3175398"/>
            <a:ext cx="18755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effectLst/>
                <a:latin typeface="Corbel" pitchFamily="34" charset="0"/>
              </a:rPr>
              <a:t>6</a:t>
            </a:r>
            <a:endParaRPr kumimoji="0" lang="en-US" sz="1800" b="0" i="0" u="none" strike="noStrike" cap="none" normalizeH="0" baseline="0" dirty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25628" name="Rectangle 28"/>
          <p:cNvSpPr>
            <a:spLocks noChangeArrowheads="1"/>
          </p:cNvSpPr>
          <p:nvPr/>
        </p:nvSpPr>
        <p:spPr bwMode="auto">
          <a:xfrm>
            <a:off x="7150100" y="3175398"/>
            <a:ext cx="34785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effectLst/>
                <a:latin typeface="Corbel" pitchFamily="34" charset="0"/>
              </a:rPr>
              <a:t>16</a:t>
            </a:r>
            <a:endParaRPr kumimoji="0" lang="en-US" sz="1800" b="0" i="0" u="none" strike="noStrike" cap="none" normalizeH="0" baseline="0" dirty="0">
              <a:ln>
                <a:noFill/>
              </a:ln>
              <a:effectLst/>
              <a:latin typeface="Arial" pitchFamily="34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1720850" y="3594496"/>
            <a:ext cx="274600" cy="430887"/>
            <a:chOff x="1720850" y="4706938"/>
            <a:chExt cx="274600" cy="574516"/>
          </a:xfrm>
        </p:grpSpPr>
        <p:sp>
          <p:nvSpPr>
            <p:cNvPr id="25629" name="Rectangle 29"/>
            <p:cNvSpPr>
              <a:spLocks noChangeArrowheads="1"/>
            </p:cNvSpPr>
            <p:nvPr/>
          </p:nvSpPr>
          <p:spPr bwMode="auto">
            <a:xfrm>
              <a:off x="1720850" y="4706938"/>
              <a:ext cx="118622" cy="5745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>
                  <a:ln>
                    <a:noFill/>
                  </a:ln>
                  <a:effectLst/>
                  <a:latin typeface="Corbel" pitchFamily="34" charset="0"/>
                </a:rPr>
                <a:t>-</a:t>
              </a:r>
              <a:endParaRPr kumimoji="0" lang="en-US" sz="1800" b="0" i="0" u="none" strike="noStrike" cap="none" normalizeH="0" baseline="0">
                <a:ln>
                  <a:noFill/>
                </a:ln>
                <a:effectLst/>
                <a:latin typeface="Arial" pitchFamily="34" charset="0"/>
              </a:endParaRPr>
            </a:p>
          </p:txBody>
        </p:sp>
        <p:sp>
          <p:nvSpPr>
            <p:cNvPr id="25630" name="Rectangle 30"/>
            <p:cNvSpPr>
              <a:spLocks noChangeArrowheads="1"/>
            </p:cNvSpPr>
            <p:nvPr/>
          </p:nvSpPr>
          <p:spPr bwMode="auto">
            <a:xfrm>
              <a:off x="1835150" y="4706938"/>
              <a:ext cx="160300" cy="5745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dirty="0">
                  <a:ln>
                    <a:noFill/>
                  </a:ln>
                  <a:effectLst/>
                  <a:latin typeface="Corbel" pitchFamily="34" charset="0"/>
                </a:rPr>
                <a:t>1</a:t>
              </a:r>
              <a:endParaRPr kumimoji="0" lang="en-US" sz="18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2625725" y="3594496"/>
            <a:ext cx="297042" cy="430887"/>
            <a:chOff x="2625725" y="4706938"/>
            <a:chExt cx="297042" cy="574516"/>
          </a:xfrm>
        </p:grpSpPr>
        <p:sp>
          <p:nvSpPr>
            <p:cNvPr id="25631" name="Rectangle 31"/>
            <p:cNvSpPr>
              <a:spLocks noChangeArrowheads="1"/>
            </p:cNvSpPr>
            <p:nvPr/>
          </p:nvSpPr>
          <p:spPr bwMode="auto">
            <a:xfrm>
              <a:off x="2625725" y="4706938"/>
              <a:ext cx="118622" cy="5745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>
                  <a:ln>
                    <a:noFill/>
                  </a:ln>
                  <a:effectLst/>
                  <a:latin typeface="Corbel" pitchFamily="34" charset="0"/>
                </a:rPr>
                <a:t>-</a:t>
              </a:r>
              <a:endParaRPr kumimoji="0" lang="en-US" sz="1800" b="0" i="0" u="none" strike="noStrike" cap="none" normalizeH="0" baseline="0">
                <a:ln>
                  <a:noFill/>
                </a:ln>
                <a:effectLst/>
                <a:latin typeface="Arial" pitchFamily="34" charset="0"/>
              </a:endParaRPr>
            </a:p>
          </p:txBody>
        </p:sp>
        <p:sp>
          <p:nvSpPr>
            <p:cNvPr id="25632" name="Rectangle 32"/>
            <p:cNvSpPr>
              <a:spLocks noChangeArrowheads="1"/>
            </p:cNvSpPr>
            <p:nvPr/>
          </p:nvSpPr>
          <p:spPr bwMode="auto">
            <a:xfrm>
              <a:off x="2740025" y="4706938"/>
              <a:ext cx="182742" cy="5745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dirty="0">
                  <a:ln>
                    <a:noFill/>
                  </a:ln>
                  <a:effectLst/>
                  <a:latin typeface="Corbel" pitchFamily="34" charset="0"/>
                </a:rPr>
                <a:t>2</a:t>
              </a:r>
              <a:endParaRPr kumimoji="0" lang="en-US" sz="18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</a:endParaRPr>
            </a:p>
          </p:txBody>
        </p:sp>
      </p:grpSp>
      <p:sp>
        <p:nvSpPr>
          <p:cNvPr id="25633" name="Rectangle 33"/>
          <p:cNvSpPr>
            <a:spLocks noChangeArrowheads="1"/>
          </p:cNvSpPr>
          <p:nvPr/>
        </p:nvSpPr>
        <p:spPr bwMode="auto">
          <a:xfrm>
            <a:off x="3530600" y="3594498"/>
            <a:ext cx="18434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effectLst/>
                <a:latin typeface="Corbel" pitchFamily="34" charset="0"/>
              </a:rPr>
              <a:t>0</a:t>
            </a:r>
            <a:endParaRPr kumimoji="0" lang="en-US" sz="1800" b="0" i="0" u="none" strike="noStrike" cap="none" normalizeH="0" baseline="0" dirty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25634" name="Rectangle 34"/>
          <p:cNvSpPr>
            <a:spLocks noChangeArrowheads="1"/>
          </p:cNvSpPr>
          <p:nvPr/>
        </p:nvSpPr>
        <p:spPr bwMode="auto">
          <a:xfrm>
            <a:off x="4435475" y="3594498"/>
            <a:ext cx="18434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effectLst/>
                <a:latin typeface="Corbel" pitchFamily="34" charset="0"/>
              </a:rPr>
              <a:t>0</a:t>
            </a:r>
            <a:endParaRPr kumimoji="0" lang="en-US" sz="1800" b="0" i="0" u="none" strike="noStrike" cap="none" normalizeH="0" baseline="0" dirty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25635" name="Rectangle 35"/>
          <p:cNvSpPr>
            <a:spLocks noChangeArrowheads="1"/>
          </p:cNvSpPr>
          <p:nvPr/>
        </p:nvSpPr>
        <p:spPr bwMode="auto">
          <a:xfrm>
            <a:off x="5340350" y="3594498"/>
            <a:ext cx="16350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effectLst/>
                <a:latin typeface="Corbel" pitchFamily="34" charset="0"/>
              </a:rPr>
              <a:t>3</a:t>
            </a:r>
            <a:endParaRPr kumimoji="0" lang="en-US" sz="1800" b="0" i="0" u="none" strike="noStrike" cap="none" normalizeH="0" baseline="0" dirty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25636" name="Rectangle 36"/>
          <p:cNvSpPr>
            <a:spLocks noChangeArrowheads="1"/>
          </p:cNvSpPr>
          <p:nvPr/>
        </p:nvSpPr>
        <p:spPr bwMode="auto">
          <a:xfrm>
            <a:off x="6245225" y="3594498"/>
            <a:ext cx="18434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effectLst/>
                <a:latin typeface="Corbel" pitchFamily="34" charset="0"/>
              </a:rPr>
              <a:t>8</a:t>
            </a:r>
            <a:endParaRPr kumimoji="0" lang="en-US" sz="1800" b="0" i="0" u="none" strike="noStrike" cap="none" normalizeH="0" baseline="0" dirty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25637" name="Rectangle 37"/>
          <p:cNvSpPr>
            <a:spLocks noChangeArrowheads="1"/>
          </p:cNvSpPr>
          <p:nvPr/>
        </p:nvSpPr>
        <p:spPr bwMode="auto">
          <a:xfrm>
            <a:off x="7150100" y="3594498"/>
            <a:ext cx="34785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effectLst/>
                <a:latin typeface="Corbel" pitchFamily="34" charset="0"/>
              </a:rPr>
              <a:t>16</a:t>
            </a:r>
            <a:endParaRPr kumimoji="0" lang="en-US" sz="1800" b="0" i="0" u="none" strike="noStrike" cap="none" normalizeH="0" baseline="0" dirty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590800" y="234315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Coefficients with placeholders</a:t>
            </a:r>
          </a:p>
        </p:txBody>
      </p:sp>
      <p:cxnSp>
        <p:nvCxnSpPr>
          <p:cNvPr id="51" name="Straight Arrow Connector 50"/>
          <p:cNvCxnSpPr/>
          <p:nvPr/>
        </p:nvCxnSpPr>
        <p:spPr>
          <a:xfrm flipH="1">
            <a:off x="1066800" y="1809750"/>
            <a:ext cx="228600" cy="990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057400" y="3028950"/>
            <a:ext cx="0" cy="685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8"/>
          <p:cNvSpPr/>
          <p:nvPr/>
        </p:nvSpPr>
        <p:spPr>
          <a:xfrm>
            <a:off x="952500" y="3133725"/>
            <a:ext cx="1628775" cy="836360"/>
          </a:xfrm>
          <a:custGeom>
            <a:avLst/>
            <a:gdLst>
              <a:gd name="connsiteX0" fmla="*/ 0 w 1628775"/>
              <a:gd name="connsiteY0" fmla="*/ 0 h 836360"/>
              <a:gd name="connsiteX1" fmla="*/ 914400 w 1628775"/>
              <a:gd name="connsiteY1" fmla="*/ 828675 h 836360"/>
              <a:gd name="connsiteX2" fmla="*/ 1628775 w 1628775"/>
              <a:gd name="connsiteY2" fmla="*/ 342900 h 83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28775" h="836360">
                <a:moveTo>
                  <a:pt x="0" y="0"/>
                </a:moveTo>
                <a:cubicBezTo>
                  <a:pt x="321469" y="385762"/>
                  <a:pt x="642938" y="771525"/>
                  <a:pt x="914400" y="828675"/>
                </a:cubicBezTo>
                <a:cubicBezTo>
                  <a:pt x="1185863" y="885825"/>
                  <a:pt x="1407319" y="614362"/>
                  <a:pt x="1628775" y="342900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971800" y="2952750"/>
            <a:ext cx="0" cy="762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12"/>
          <p:cNvSpPr/>
          <p:nvPr/>
        </p:nvSpPr>
        <p:spPr>
          <a:xfrm>
            <a:off x="942975" y="3152775"/>
            <a:ext cx="2590800" cy="856702"/>
          </a:xfrm>
          <a:custGeom>
            <a:avLst/>
            <a:gdLst>
              <a:gd name="connsiteX0" fmla="*/ 0 w 2590800"/>
              <a:gd name="connsiteY0" fmla="*/ 0 h 856702"/>
              <a:gd name="connsiteX1" fmla="*/ 1762125 w 2590800"/>
              <a:gd name="connsiteY1" fmla="*/ 847725 h 856702"/>
              <a:gd name="connsiteX2" fmla="*/ 2590800 w 2590800"/>
              <a:gd name="connsiteY2" fmla="*/ 371475 h 856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90800" h="856702">
                <a:moveTo>
                  <a:pt x="0" y="0"/>
                </a:moveTo>
                <a:cubicBezTo>
                  <a:pt x="665162" y="392906"/>
                  <a:pt x="1330325" y="785813"/>
                  <a:pt x="1762125" y="847725"/>
                </a:cubicBezTo>
                <a:cubicBezTo>
                  <a:pt x="2193925" y="909637"/>
                  <a:pt x="2392362" y="640556"/>
                  <a:pt x="2590800" y="371475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830848" y="2952750"/>
            <a:ext cx="0" cy="762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 16"/>
          <p:cNvSpPr/>
          <p:nvPr/>
        </p:nvSpPr>
        <p:spPr>
          <a:xfrm>
            <a:off x="952500" y="3143250"/>
            <a:ext cx="3419475" cy="857815"/>
          </a:xfrm>
          <a:custGeom>
            <a:avLst/>
            <a:gdLst>
              <a:gd name="connsiteX0" fmla="*/ 0 w 3419475"/>
              <a:gd name="connsiteY0" fmla="*/ 0 h 857815"/>
              <a:gd name="connsiteX1" fmla="*/ 2524125 w 3419475"/>
              <a:gd name="connsiteY1" fmla="*/ 847725 h 857815"/>
              <a:gd name="connsiteX2" fmla="*/ 3419475 w 3419475"/>
              <a:gd name="connsiteY2" fmla="*/ 390525 h 857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19475" h="857815">
                <a:moveTo>
                  <a:pt x="0" y="0"/>
                </a:moveTo>
                <a:cubicBezTo>
                  <a:pt x="977106" y="391319"/>
                  <a:pt x="1954213" y="782638"/>
                  <a:pt x="2524125" y="847725"/>
                </a:cubicBezTo>
                <a:cubicBezTo>
                  <a:pt x="3094037" y="912812"/>
                  <a:pt x="3256756" y="651668"/>
                  <a:pt x="3419475" y="390525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4648200" y="2952750"/>
            <a:ext cx="0" cy="762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 19"/>
          <p:cNvSpPr/>
          <p:nvPr/>
        </p:nvSpPr>
        <p:spPr>
          <a:xfrm>
            <a:off x="952500" y="3162300"/>
            <a:ext cx="4305300" cy="854721"/>
          </a:xfrm>
          <a:custGeom>
            <a:avLst/>
            <a:gdLst>
              <a:gd name="connsiteX0" fmla="*/ 0 w 4305300"/>
              <a:gd name="connsiteY0" fmla="*/ 0 h 854721"/>
              <a:gd name="connsiteX1" fmla="*/ 3409950 w 4305300"/>
              <a:gd name="connsiteY1" fmla="*/ 847725 h 854721"/>
              <a:gd name="connsiteX2" fmla="*/ 4305300 w 4305300"/>
              <a:gd name="connsiteY2" fmla="*/ 333375 h 854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05300" h="854721">
                <a:moveTo>
                  <a:pt x="0" y="0"/>
                </a:moveTo>
                <a:cubicBezTo>
                  <a:pt x="1346200" y="396081"/>
                  <a:pt x="2692400" y="792163"/>
                  <a:pt x="3409950" y="847725"/>
                </a:cubicBezTo>
                <a:cubicBezTo>
                  <a:pt x="4127500" y="903287"/>
                  <a:pt x="4216400" y="618331"/>
                  <a:pt x="4305300" y="333375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5524696" y="3028950"/>
            <a:ext cx="0" cy="685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reeform 22"/>
          <p:cNvSpPr/>
          <p:nvPr/>
        </p:nvSpPr>
        <p:spPr>
          <a:xfrm>
            <a:off x="886678" y="3153565"/>
            <a:ext cx="5285522" cy="937060"/>
          </a:xfrm>
          <a:custGeom>
            <a:avLst/>
            <a:gdLst>
              <a:gd name="connsiteX0" fmla="*/ 103922 w 5285522"/>
              <a:gd name="connsiteY0" fmla="*/ 18260 h 937060"/>
              <a:gd name="connsiteX1" fmla="*/ 218222 w 5285522"/>
              <a:gd name="connsiteY1" fmla="*/ 56360 h 937060"/>
              <a:gd name="connsiteX2" fmla="*/ 4247297 w 5285522"/>
              <a:gd name="connsiteY2" fmla="*/ 932660 h 937060"/>
              <a:gd name="connsiteX3" fmla="*/ 5285522 w 5285522"/>
              <a:gd name="connsiteY3" fmla="*/ 332585 h 937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85522" h="937060">
                <a:moveTo>
                  <a:pt x="103922" y="18260"/>
                </a:moveTo>
                <a:cubicBezTo>
                  <a:pt x="-184209" y="-38890"/>
                  <a:pt x="218222" y="56360"/>
                  <a:pt x="218222" y="56360"/>
                </a:cubicBezTo>
                <a:cubicBezTo>
                  <a:pt x="908784" y="208760"/>
                  <a:pt x="3402747" y="886623"/>
                  <a:pt x="4247297" y="932660"/>
                </a:cubicBezTo>
                <a:cubicBezTo>
                  <a:pt x="5091847" y="978697"/>
                  <a:pt x="5188684" y="655641"/>
                  <a:pt x="5285522" y="332585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6477000" y="2952750"/>
            <a:ext cx="0" cy="762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Freeform 25"/>
          <p:cNvSpPr/>
          <p:nvPr/>
        </p:nvSpPr>
        <p:spPr>
          <a:xfrm>
            <a:off x="962025" y="3171825"/>
            <a:ext cx="6115050" cy="931039"/>
          </a:xfrm>
          <a:custGeom>
            <a:avLst/>
            <a:gdLst>
              <a:gd name="connsiteX0" fmla="*/ 0 w 6115050"/>
              <a:gd name="connsiteY0" fmla="*/ 0 h 931039"/>
              <a:gd name="connsiteX1" fmla="*/ 5067300 w 6115050"/>
              <a:gd name="connsiteY1" fmla="*/ 923925 h 931039"/>
              <a:gd name="connsiteX2" fmla="*/ 6115050 w 6115050"/>
              <a:gd name="connsiteY2" fmla="*/ 352425 h 931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15050" h="931039">
                <a:moveTo>
                  <a:pt x="0" y="0"/>
                </a:moveTo>
                <a:cubicBezTo>
                  <a:pt x="2024062" y="432594"/>
                  <a:pt x="4048125" y="865188"/>
                  <a:pt x="5067300" y="923925"/>
                </a:cubicBezTo>
                <a:cubicBezTo>
                  <a:pt x="6086475" y="982662"/>
                  <a:pt x="6100762" y="667543"/>
                  <a:pt x="6115050" y="352425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7543800" y="2952750"/>
            <a:ext cx="0" cy="762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902372" y="3171825"/>
            <a:ext cx="348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× 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1988078" y="3021507"/>
            <a:ext cx="348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+ 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2939336" y="3021507"/>
            <a:ext cx="348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+ 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3788739" y="3021507"/>
            <a:ext cx="348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+ 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4635500" y="3002518"/>
            <a:ext cx="348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+ 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5521803" y="3021507"/>
            <a:ext cx="348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+ 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6437492" y="3012826"/>
            <a:ext cx="348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+ 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7461540" y="3047354"/>
            <a:ext cx="348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+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3756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2C7A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3" presetClass="emph" presetSubtype="2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1BB4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500"/>
                            </p:stCondLst>
                            <p:childTnLst>
                              <p:par>
                                <p:cTn id="1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3" presetClass="emph" presetSubtype="2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F2E28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00"/>
                            </p:stCondLst>
                            <p:childTnLst>
                              <p:par>
                                <p:cTn id="1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500"/>
                            </p:stCondLst>
                            <p:childTnLst>
                              <p:par>
                                <p:cTn id="2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5610" grpId="0" animBg="1"/>
      <p:bldP spid="25612" grpId="0"/>
      <p:bldP spid="25615" grpId="0"/>
      <p:bldP spid="25616" grpId="0"/>
      <p:bldP spid="25617" grpId="0"/>
      <p:bldP spid="25618" grpId="0"/>
      <p:bldP spid="25619" grpId="0"/>
      <p:bldP spid="25620" grpId="0"/>
      <p:bldP spid="25625" grpId="0"/>
      <p:bldP spid="25626" grpId="0"/>
      <p:bldP spid="25627" grpId="0"/>
      <p:bldP spid="25628" grpId="0"/>
      <p:bldP spid="25633" grpId="0"/>
      <p:bldP spid="25634" grpId="0"/>
      <p:bldP spid="25635" grpId="0"/>
      <p:bldP spid="25636" grpId="0"/>
      <p:bldP spid="25637" grpId="0"/>
      <p:bldP spid="49" grpId="0"/>
      <p:bldP spid="9" grpId="0" animBg="1"/>
      <p:bldP spid="13" grpId="0" animBg="1"/>
      <p:bldP spid="17" grpId="0" animBg="1"/>
      <p:bldP spid="20" grpId="0" animBg="1"/>
      <p:bldP spid="23" grpId="0" animBg="1"/>
      <p:bldP spid="26" grpId="0" animBg="1"/>
      <p:bldP spid="29" grpId="0"/>
      <p:bldP spid="29" grpId="1"/>
      <p:bldP spid="29" grpId="2"/>
      <p:bldP spid="29" grpId="3"/>
      <p:bldP spid="29" grpId="4"/>
      <p:bldP spid="29" grpId="5"/>
      <p:bldP spid="72" grpId="0"/>
      <p:bldP spid="73" grpId="0"/>
      <p:bldP spid="74" grpId="0"/>
      <p:bldP spid="75" grpId="0"/>
      <p:bldP spid="76" grpId="0"/>
      <p:bldP spid="77" grpId="0"/>
      <p:bldP spid="78" grpId="0"/>
    </p:bldLst>
  </p:timing>
  <p:extLst mod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5.2 Evaluate and Graph Polynomial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350366"/>
                <a:ext cx="9144000" cy="350738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End Behavior</a:t>
                </a:r>
              </a:p>
              <a:p>
                <a:pPr lvl="1"/>
                <a:r>
                  <a:rPr lang="en-US" dirty="0"/>
                  <a:t>Polynomial functions always go towards </a:t>
                </a:r>
                <a:r>
                  <a:rPr lang="en-US" dirty="0">
                    <a:sym typeface="Symbol"/>
                  </a:rPr>
                  <a:t></a:t>
                </a:r>
                <a:r>
                  <a:rPr lang="en-US" dirty="0"/>
                  <a:t> or -</a:t>
                </a:r>
                <a:r>
                  <a:rPr lang="en-US" dirty="0">
                    <a:sym typeface="Symbol"/>
                  </a:rPr>
                  <a:t></a:t>
                </a:r>
                <a:r>
                  <a:rPr lang="en-US" dirty="0"/>
                  <a:t> at either end of the graph </a:t>
                </a:r>
              </a:p>
              <a:p>
                <a:pPr lvl="0"/>
                <a:endParaRPr lang="en-US" dirty="0"/>
              </a:p>
              <a:p>
                <a:pPr lvl="0"/>
                <a:endParaRPr lang="en-US" dirty="0"/>
              </a:p>
              <a:p>
                <a:pPr lvl="0"/>
                <a:endParaRPr lang="en-US" dirty="0"/>
              </a:p>
              <a:p>
                <a:pPr lvl="0"/>
                <a:endParaRPr lang="en-US" dirty="0"/>
              </a:p>
              <a:p>
                <a:pPr lvl="0"/>
                <a:endParaRPr lang="en-US" dirty="0"/>
              </a:p>
              <a:p>
                <a:pPr lvl="0"/>
                <a:endParaRPr lang="en-US" dirty="0"/>
              </a:p>
              <a:p>
                <a:pPr lvl="0"/>
                <a:r>
                  <a:rPr lang="en-US" dirty="0"/>
                  <a:t>Write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>
                    <a:sym typeface="Wingdings"/>
                  </a:rPr>
                  <a:t></a:t>
                </a:r>
                <a:r>
                  <a:rPr lang="en-US" dirty="0"/>
                  <a:t> </a:t>
                </a:r>
                <a:r>
                  <a:rPr lang="en-US" u="sng" dirty="0"/>
                  <a:t>+</a:t>
                </a:r>
                <a:r>
                  <a:rPr lang="en-US" u="sng" dirty="0">
                    <a:sym typeface="Symbol"/>
                  </a:rPr>
                  <a:t></a:t>
                </a:r>
                <a:r>
                  <a:rPr lang="en-US" u="sng" dirty="0"/>
                  <a:t> </a:t>
                </a:r>
                <a:r>
                  <a:rPr lang="en-US" dirty="0"/>
                  <a:t>as </a:t>
                </a:r>
                <a:r>
                  <a:rPr lang="en-US" i="1" dirty="0"/>
                  <a:t>x</a:t>
                </a:r>
                <a:r>
                  <a:rPr lang="en-US" dirty="0"/>
                  <a:t> </a:t>
                </a:r>
                <a:r>
                  <a:rPr lang="en-US" dirty="0">
                    <a:sym typeface="Wingdings"/>
                  </a:rPr>
                  <a:t></a:t>
                </a:r>
                <a:r>
                  <a:rPr lang="en-US" dirty="0"/>
                  <a:t> -</a:t>
                </a:r>
                <a:r>
                  <a:rPr lang="en-US" dirty="0">
                    <a:sym typeface="Symbol"/>
                  </a:rPr>
                  <a:t></a:t>
                </a:r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>
                    <a:sym typeface="Wingdings"/>
                  </a:rPr>
                  <a:t></a:t>
                </a:r>
                <a:r>
                  <a:rPr lang="en-US" dirty="0"/>
                  <a:t> </a:t>
                </a:r>
                <a:r>
                  <a:rPr lang="en-US" u="sng" dirty="0"/>
                  <a:t>+</a:t>
                </a:r>
                <a:r>
                  <a:rPr lang="en-US" u="sng" dirty="0">
                    <a:sym typeface="Symbol"/>
                  </a:rPr>
                  <a:t></a:t>
                </a:r>
                <a:r>
                  <a:rPr lang="en-US" u="sng" dirty="0"/>
                  <a:t> </a:t>
                </a:r>
                <a:r>
                  <a:rPr lang="en-US" dirty="0"/>
                  <a:t>as </a:t>
                </a:r>
                <a:r>
                  <a:rPr lang="en-US" i="1" dirty="0"/>
                  <a:t>x</a:t>
                </a:r>
                <a:r>
                  <a:rPr lang="en-US" dirty="0"/>
                  <a:t> </a:t>
                </a:r>
                <a:r>
                  <a:rPr lang="en-US" dirty="0">
                    <a:sym typeface="Wingdings"/>
                  </a:rPr>
                  <a:t></a:t>
                </a:r>
                <a:r>
                  <a:rPr lang="en-US" dirty="0"/>
                  <a:t> +</a:t>
                </a:r>
                <a:r>
                  <a:rPr lang="en-US" dirty="0">
                    <a:sym typeface="Symbol"/>
                  </a:rPr>
                  <a:t></a:t>
                </a:r>
                <a:endParaRPr lang="en-US" dirty="0"/>
              </a:p>
              <a:p>
                <a:pPr lvl="1"/>
                <a:r>
                  <a:rPr lang="en-US" dirty="0"/>
                  <a:t>(Only change the underlined portion)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350366"/>
                <a:ext cx="9144000" cy="3507384"/>
              </a:xfrm>
              <a:blipFill>
                <a:blip r:embed="rId6"/>
                <a:stretch>
                  <a:fillRect l="-267" t="-1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4844191"/>
              </p:ext>
            </p:extLst>
          </p:nvPr>
        </p:nvGraphicFramePr>
        <p:xfrm>
          <a:off x="762000" y="1962150"/>
          <a:ext cx="8001000" cy="1812555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33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5603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Leading</a:t>
                      </a:r>
                      <a:r>
                        <a:rPr lang="en-US" sz="1400" baseline="0" dirty="0"/>
                        <a:t> Coefficient +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Leading Coefficient</a:t>
                      </a:r>
                      <a:r>
                        <a:rPr lang="en-US" sz="1400" baseline="0" dirty="0"/>
                        <a:t> -</a:t>
                      </a:r>
                      <a:endParaRPr lang="en-US" sz="1400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8476">
                <a:tc>
                  <a:txBody>
                    <a:bodyPr/>
                    <a:lstStyle/>
                    <a:p>
                      <a:r>
                        <a:rPr lang="en-US" sz="1400" dirty="0"/>
                        <a:t>Even Degree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8476">
                <a:tc>
                  <a:txBody>
                    <a:bodyPr/>
                    <a:lstStyle/>
                    <a:p>
                      <a:r>
                        <a:rPr lang="en-US" sz="1400" dirty="0"/>
                        <a:t>Odd Degree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Freeform 5"/>
          <p:cNvSpPr/>
          <p:nvPr/>
        </p:nvSpPr>
        <p:spPr>
          <a:xfrm>
            <a:off x="2819402" y="2362200"/>
            <a:ext cx="1070517" cy="564530"/>
          </a:xfrm>
          <a:custGeom>
            <a:avLst/>
            <a:gdLst>
              <a:gd name="connsiteX0" fmla="*/ 0 w 1070517"/>
              <a:gd name="connsiteY0" fmla="*/ 0 h 752706"/>
              <a:gd name="connsiteX1" fmla="*/ 613317 w 1070517"/>
              <a:gd name="connsiteY1" fmla="*/ 747131 h 752706"/>
              <a:gd name="connsiteX2" fmla="*/ 1070517 w 1070517"/>
              <a:gd name="connsiteY2" fmla="*/ 33453 h 752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70517" h="752706">
                <a:moveTo>
                  <a:pt x="0" y="0"/>
                </a:moveTo>
                <a:cubicBezTo>
                  <a:pt x="217449" y="370778"/>
                  <a:pt x="434898" y="741556"/>
                  <a:pt x="613317" y="747131"/>
                </a:cubicBezTo>
                <a:cubicBezTo>
                  <a:pt x="791736" y="752706"/>
                  <a:pt x="931126" y="393079"/>
                  <a:pt x="1070517" y="33453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 flipV="1">
            <a:off x="6096002" y="2362200"/>
            <a:ext cx="1070517" cy="564530"/>
          </a:xfrm>
          <a:custGeom>
            <a:avLst/>
            <a:gdLst>
              <a:gd name="connsiteX0" fmla="*/ 0 w 1070517"/>
              <a:gd name="connsiteY0" fmla="*/ 0 h 752706"/>
              <a:gd name="connsiteX1" fmla="*/ 613317 w 1070517"/>
              <a:gd name="connsiteY1" fmla="*/ 747131 h 752706"/>
              <a:gd name="connsiteX2" fmla="*/ 1070517 w 1070517"/>
              <a:gd name="connsiteY2" fmla="*/ 33453 h 752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70517" h="752706">
                <a:moveTo>
                  <a:pt x="0" y="0"/>
                </a:moveTo>
                <a:cubicBezTo>
                  <a:pt x="217449" y="370778"/>
                  <a:pt x="434898" y="741556"/>
                  <a:pt x="613317" y="747131"/>
                </a:cubicBezTo>
                <a:cubicBezTo>
                  <a:pt x="791736" y="752706"/>
                  <a:pt x="931126" y="393079"/>
                  <a:pt x="1070517" y="33453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2732049" y="3102363"/>
            <a:ext cx="791736" cy="602166"/>
          </a:xfrm>
          <a:custGeom>
            <a:avLst/>
            <a:gdLst>
              <a:gd name="connsiteX0" fmla="*/ 0 w 791736"/>
              <a:gd name="connsiteY0" fmla="*/ 802888 h 802888"/>
              <a:gd name="connsiteX1" fmla="*/ 323385 w 791736"/>
              <a:gd name="connsiteY1" fmla="*/ 223024 h 802888"/>
              <a:gd name="connsiteX2" fmla="*/ 568712 w 791736"/>
              <a:gd name="connsiteY2" fmla="*/ 434897 h 802888"/>
              <a:gd name="connsiteX3" fmla="*/ 791736 w 791736"/>
              <a:gd name="connsiteY3" fmla="*/ 0 h 802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1736" h="802888">
                <a:moveTo>
                  <a:pt x="0" y="802888"/>
                </a:moveTo>
                <a:cubicBezTo>
                  <a:pt x="114300" y="543622"/>
                  <a:pt x="228600" y="284356"/>
                  <a:pt x="323385" y="223024"/>
                </a:cubicBezTo>
                <a:cubicBezTo>
                  <a:pt x="418170" y="161692"/>
                  <a:pt x="490654" y="472068"/>
                  <a:pt x="568712" y="434897"/>
                </a:cubicBezTo>
                <a:cubicBezTo>
                  <a:pt x="646770" y="397726"/>
                  <a:pt x="719253" y="198863"/>
                  <a:pt x="791736" y="0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 flipV="1">
            <a:off x="6172200" y="3105150"/>
            <a:ext cx="791736" cy="602166"/>
          </a:xfrm>
          <a:custGeom>
            <a:avLst/>
            <a:gdLst>
              <a:gd name="connsiteX0" fmla="*/ 0 w 791736"/>
              <a:gd name="connsiteY0" fmla="*/ 802888 h 802888"/>
              <a:gd name="connsiteX1" fmla="*/ 323385 w 791736"/>
              <a:gd name="connsiteY1" fmla="*/ 223024 h 802888"/>
              <a:gd name="connsiteX2" fmla="*/ 568712 w 791736"/>
              <a:gd name="connsiteY2" fmla="*/ 434897 h 802888"/>
              <a:gd name="connsiteX3" fmla="*/ 791736 w 791736"/>
              <a:gd name="connsiteY3" fmla="*/ 0 h 802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1736" h="802888">
                <a:moveTo>
                  <a:pt x="0" y="802888"/>
                </a:moveTo>
                <a:cubicBezTo>
                  <a:pt x="114300" y="543622"/>
                  <a:pt x="228600" y="284356"/>
                  <a:pt x="323385" y="223024"/>
                </a:cubicBezTo>
                <a:cubicBezTo>
                  <a:pt x="418170" y="161692"/>
                  <a:pt x="490654" y="472068"/>
                  <a:pt x="568712" y="434897"/>
                </a:cubicBezTo>
                <a:cubicBezTo>
                  <a:pt x="646770" y="397726"/>
                  <a:pt x="719253" y="198863"/>
                  <a:pt x="791736" y="0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9605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  <p:bldP spid="7" grpId="0" animBg="1"/>
      <p:bldP spid="8" grpId="0" animBg="1"/>
      <p:bldP spid="9" grpId="0" animBg="1"/>
    </p:bldLst>
  </p:timing>
  <p:extLst mod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5.2 Evaluate and Graph Polynomial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Graphing polynomial functions</a:t>
            </a:r>
          </a:p>
          <a:p>
            <a:pPr lvl="1"/>
            <a:r>
              <a:rPr lang="en-US" dirty="0"/>
              <a:t>Make a table of values</a:t>
            </a:r>
          </a:p>
          <a:p>
            <a:pPr lvl="1"/>
            <a:r>
              <a:rPr lang="en-US" dirty="0"/>
              <a:t>Plot the points</a:t>
            </a:r>
          </a:p>
          <a:p>
            <a:pPr lvl="1"/>
            <a:r>
              <a:rPr lang="en-US" dirty="0"/>
              <a:t>Make sure the graph matches the appropriate end behavior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1183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5.2 Evaluate and Graph Polynomial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pPr marL="0" lvl="0" indent="0">
                  <a:buNone/>
                </a:pPr>
                <a:r>
                  <a:rPr lang="en-US" dirty="0"/>
                  <a:t>Graph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chemeClr val="accent3"/>
                    </a:solidFill>
                  </a:rPr>
                  <a:t>End behavior</a:t>
                </a:r>
              </a:p>
              <a:p>
                <a:pPr lvl="1"/>
                <a:r>
                  <a:rPr lang="en-US" dirty="0">
                    <a:solidFill>
                      <a:schemeClr val="accent3"/>
                    </a:solidFill>
                  </a:rPr>
                  <a:t>Odd degree, positive leading coefficient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dirty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accent3"/>
                    </a:solidFill>
                  </a:rPr>
                  <a:t> </a:t>
                </a:r>
                <a:r>
                  <a:rPr lang="en-US" dirty="0">
                    <a:solidFill>
                      <a:schemeClr val="accent3"/>
                    </a:solidFill>
                    <a:sym typeface="Wingdings"/>
                  </a:rPr>
                  <a:t></a:t>
                </a:r>
                <a:r>
                  <a:rPr lang="en-US" dirty="0">
                    <a:solidFill>
                      <a:schemeClr val="accent3"/>
                    </a:solidFill>
                  </a:rPr>
                  <a:t> </a:t>
                </a:r>
                <a:r>
                  <a:rPr lang="en-US" u="sng" dirty="0">
                    <a:solidFill>
                      <a:schemeClr val="accent3"/>
                    </a:solidFill>
                  </a:rPr>
                  <a:t>-</a:t>
                </a:r>
                <a:r>
                  <a:rPr lang="en-US" u="sng" dirty="0">
                    <a:solidFill>
                      <a:schemeClr val="accent3"/>
                    </a:solidFill>
                    <a:sym typeface="Symbol"/>
                  </a:rPr>
                  <a:t></a:t>
                </a:r>
                <a:r>
                  <a:rPr lang="en-US" u="sng" dirty="0">
                    <a:solidFill>
                      <a:schemeClr val="accent3"/>
                    </a:solidFill>
                  </a:rPr>
                  <a:t> </a:t>
                </a:r>
                <a:r>
                  <a:rPr lang="en-US" dirty="0">
                    <a:solidFill>
                      <a:schemeClr val="accent3"/>
                    </a:solidFill>
                  </a:rPr>
                  <a:t>as </a:t>
                </a:r>
                <a:r>
                  <a:rPr lang="en-US" i="1" dirty="0">
                    <a:solidFill>
                      <a:schemeClr val="accent3"/>
                    </a:solidFill>
                  </a:rPr>
                  <a:t>x</a:t>
                </a:r>
                <a:r>
                  <a:rPr lang="en-US" dirty="0">
                    <a:solidFill>
                      <a:schemeClr val="accent3"/>
                    </a:solidFill>
                  </a:rPr>
                  <a:t> </a:t>
                </a:r>
                <a:r>
                  <a:rPr lang="en-US" dirty="0">
                    <a:solidFill>
                      <a:schemeClr val="accent3"/>
                    </a:solidFill>
                    <a:sym typeface="Wingdings"/>
                  </a:rPr>
                  <a:t></a:t>
                </a:r>
                <a:r>
                  <a:rPr lang="en-US" dirty="0">
                    <a:solidFill>
                      <a:schemeClr val="accent3"/>
                    </a:solidFill>
                  </a:rPr>
                  <a:t> -</a:t>
                </a:r>
                <a:r>
                  <a:rPr lang="en-US" dirty="0">
                    <a:solidFill>
                      <a:schemeClr val="accent3"/>
                    </a:solidFill>
                    <a:sym typeface="Symbol"/>
                  </a:rPr>
                  <a:t></a:t>
                </a:r>
                <a:r>
                  <a:rPr lang="en-US" dirty="0">
                    <a:solidFill>
                      <a:schemeClr val="accent3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dirty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accent3"/>
                    </a:solidFill>
                  </a:rPr>
                  <a:t> </a:t>
                </a:r>
                <a:r>
                  <a:rPr lang="en-US" dirty="0">
                    <a:solidFill>
                      <a:schemeClr val="accent3"/>
                    </a:solidFill>
                    <a:sym typeface="Wingdings"/>
                  </a:rPr>
                  <a:t></a:t>
                </a:r>
                <a:r>
                  <a:rPr lang="en-US" dirty="0">
                    <a:solidFill>
                      <a:schemeClr val="accent3"/>
                    </a:solidFill>
                  </a:rPr>
                  <a:t> </a:t>
                </a:r>
                <a:r>
                  <a:rPr lang="en-US" u="sng" dirty="0">
                    <a:solidFill>
                      <a:schemeClr val="accent3"/>
                    </a:solidFill>
                  </a:rPr>
                  <a:t>+</a:t>
                </a:r>
                <a:r>
                  <a:rPr lang="en-US" u="sng" dirty="0">
                    <a:solidFill>
                      <a:schemeClr val="accent3"/>
                    </a:solidFill>
                    <a:sym typeface="Symbol"/>
                  </a:rPr>
                  <a:t></a:t>
                </a:r>
                <a:r>
                  <a:rPr lang="en-US" u="sng" dirty="0">
                    <a:solidFill>
                      <a:schemeClr val="accent3"/>
                    </a:solidFill>
                  </a:rPr>
                  <a:t> </a:t>
                </a:r>
                <a:r>
                  <a:rPr lang="en-US" dirty="0">
                    <a:solidFill>
                      <a:schemeClr val="accent3"/>
                    </a:solidFill>
                  </a:rPr>
                  <a:t>as </a:t>
                </a:r>
                <a:r>
                  <a:rPr lang="en-US" i="1" dirty="0">
                    <a:solidFill>
                      <a:schemeClr val="accent3"/>
                    </a:solidFill>
                  </a:rPr>
                  <a:t>x</a:t>
                </a:r>
                <a:r>
                  <a:rPr lang="en-US" dirty="0">
                    <a:solidFill>
                      <a:schemeClr val="accent3"/>
                    </a:solidFill>
                  </a:rPr>
                  <a:t> </a:t>
                </a:r>
                <a:r>
                  <a:rPr lang="en-US" dirty="0">
                    <a:solidFill>
                      <a:schemeClr val="accent3"/>
                    </a:solidFill>
                    <a:sym typeface="Wingdings"/>
                  </a:rPr>
                  <a:t></a:t>
                </a:r>
                <a:r>
                  <a:rPr lang="en-US" dirty="0">
                    <a:solidFill>
                      <a:schemeClr val="accent3"/>
                    </a:solidFill>
                  </a:rPr>
                  <a:t> +</a:t>
                </a:r>
                <a:r>
                  <a:rPr lang="en-US" dirty="0">
                    <a:solidFill>
                      <a:schemeClr val="accent3"/>
                    </a:solidFill>
                    <a:sym typeface="Symbol"/>
                  </a:rPr>
                  <a:t></a:t>
                </a:r>
                <a:endParaRPr lang="en-US" dirty="0">
                  <a:solidFill>
                    <a:schemeClr val="accent3"/>
                  </a:solidFill>
                </a:endParaRPr>
              </a:p>
              <a:p>
                <a:r>
                  <a:rPr lang="en-US" dirty="0">
                    <a:solidFill>
                      <a:schemeClr val="accent3"/>
                    </a:solidFill>
                  </a:rPr>
                  <a:t>Make a table of values</a:t>
                </a:r>
              </a:p>
              <a:p>
                <a:r>
                  <a:rPr lang="en-US" dirty="0">
                    <a:solidFill>
                      <a:schemeClr val="accent3"/>
                    </a:solidFill>
                  </a:rPr>
                  <a:t>Plot points</a:t>
                </a:r>
              </a:p>
              <a:p>
                <a:r>
                  <a:rPr lang="en-US" dirty="0">
                    <a:solidFill>
                      <a:schemeClr val="accent3"/>
                    </a:solidFill>
                  </a:rPr>
                  <a:t>Connect with a smooth curve</a:t>
                </a:r>
              </a:p>
              <a:p>
                <a:r>
                  <a:rPr lang="en-US" dirty="0">
                    <a:solidFill>
                      <a:schemeClr val="accent3"/>
                    </a:solidFill>
                  </a:rPr>
                  <a:t>Make sure it matches end behavior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6"/>
                <a:stretch>
                  <a:fillRect l="-675" t="-14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659" y="1352550"/>
            <a:ext cx="3313832" cy="3311525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9571378"/>
              </p:ext>
            </p:extLst>
          </p:nvPr>
        </p:nvGraphicFramePr>
        <p:xfrm>
          <a:off x="4239555" y="1468171"/>
          <a:ext cx="990104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2220">
                  <a:extLst>
                    <a:ext uri="{9D8B030D-6E8A-4147-A177-3AD203B41FA5}">
                      <a16:colId xmlns:a16="http://schemas.microsoft.com/office/drawing/2014/main" val="3193939035"/>
                    </a:ext>
                  </a:extLst>
                </a:gridCol>
                <a:gridCol w="537884">
                  <a:extLst>
                    <a:ext uri="{9D8B030D-6E8A-4147-A177-3AD203B41FA5}">
                      <a16:colId xmlns:a16="http://schemas.microsoft.com/office/drawing/2014/main" val="27818274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i="1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/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27605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-44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38911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9448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70267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22992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96436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9096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3053937"/>
                  </a:ext>
                </a:extLst>
              </a:tr>
            </a:tbl>
          </a:graphicData>
        </a:graphic>
      </p:graphicFrame>
      <p:sp>
        <p:nvSpPr>
          <p:cNvPr id="6" name="Oval 5"/>
          <p:cNvSpPr/>
          <p:nvPr/>
        </p:nvSpPr>
        <p:spPr>
          <a:xfrm>
            <a:off x="6578600" y="3467100"/>
            <a:ext cx="76200" cy="7620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832600" y="2705100"/>
            <a:ext cx="76200" cy="7620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092950" y="2959100"/>
            <a:ext cx="76200" cy="7620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346950" y="2705100"/>
            <a:ext cx="76200" cy="7620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6559444" y="1460500"/>
            <a:ext cx="990706" cy="3073400"/>
          </a:xfrm>
          <a:custGeom>
            <a:avLst/>
            <a:gdLst>
              <a:gd name="connsiteX0" fmla="*/ 990706 w 990706"/>
              <a:gd name="connsiteY0" fmla="*/ 0 h 3073400"/>
              <a:gd name="connsiteX1" fmla="*/ 825606 w 990706"/>
              <a:gd name="connsiteY1" fmla="*/ 1282700 h 3073400"/>
              <a:gd name="connsiteX2" fmla="*/ 685906 w 990706"/>
              <a:gd name="connsiteY2" fmla="*/ 1587500 h 3073400"/>
              <a:gd name="connsiteX3" fmla="*/ 571606 w 990706"/>
              <a:gd name="connsiteY3" fmla="*/ 1536700 h 3073400"/>
              <a:gd name="connsiteX4" fmla="*/ 311256 w 990706"/>
              <a:gd name="connsiteY4" fmla="*/ 1276350 h 3073400"/>
              <a:gd name="connsiteX5" fmla="*/ 50906 w 990706"/>
              <a:gd name="connsiteY5" fmla="*/ 2044700 h 3073400"/>
              <a:gd name="connsiteX6" fmla="*/ 106 w 990706"/>
              <a:gd name="connsiteY6" fmla="*/ 3073400 h 307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0706" h="3073400">
                <a:moveTo>
                  <a:pt x="990706" y="0"/>
                </a:moveTo>
                <a:cubicBezTo>
                  <a:pt x="933556" y="509058"/>
                  <a:pt x="876406" y="1018117"/>
                  <a:pt x="825606" y="1282700"/>
                </a:cubicBezTo>
                <a:cubicBezTo>
                  <a:pt x="774806" y="1547283"/>
                  <a:pt x="728239" y="1545167"/>
                  <a:pt x="685906" y="1587500"/>
                </a:cubicBezTo>
                <a:cubicBezTo>
                  <a:pt x="643573" y="1629833"/>
                  <a:pt x="634048" y="1588558"/>
                  <a:pt x="571606" y="1536700"/>
                </a:cubicBezTo>
                <a:cubicBezTo>
                  <a:pt x="509164" y="1484842"/>
                  <a:pt x="398039" y="1191683"/>
                  <a:pt x="311256" y="1276350"/>
                </a:cubicBezTo>
                <a:cubicBezTo>
                  <a:pt x="224473" y="1361017"/>
                  <a:pt x="102764" y="1745192"/>
                  <a:pt x="50906" y="2044700"/>
                </a:cubicBezTo>
                <a:cubicBezTo>
                  <a:pt x="-952" y="2344208"/>
                  <a:pt x="-423" y="2708804"/>
                  <a:pt x="106" y="3073400"/>
                </a:cubicBezTo>
              </a:path>
            </a:pathLst>
          </a:cu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717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50"/>
                            </p:stCondLst>
                            <p:childTnLst>
                              <p:par>
                                <p:cTn id="4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250"/>
                            </p:stCondLst>
                            <p:childTnLst>
                              <p:par>
                                <p:cTn id="8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  <p:bldP spid="10" grpId="0" animBg="1"/>
      <p:bldP spid="11" grpId="0" animBg="1"/>
      <p:bldP spid="12" grpId="0" animBg="1"/>
      <p:bldP spid="13" grpId="0" animBg="1"/>
    </p:bldLst>
  </p:timing>
  <p:extLst mod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Quiz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 action="ppaction://hlinkpres?slideindex=1&amp;slidetitle="/>
              </a:rPr>
              <a:t>5.2 Homework Quiz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0297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5.3 Add, Subtract, and Multiply Polynomials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Algebra 2</a:t>
            </a:r>
          </a:p>
          <a:p>
            <a:r>
              <a:rPr lang="en-US" dirty="0"/>
              <a:t>Chapter 5</a:t>
            </a:r>
          </a:p>
        </p:txBody>
      </p:sp>
      <p:pic>
        <p:nvPicPr>
          <p:cNvPr id="4" name="Fib goes to Satur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34400" y="44005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00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Slideshow was developed to accompany the textbook</a:t>
            </a:r>
          </a:p>
          <a:p>
            <a:pPr lvl="1"/>
            <a:r>
              <a:rPr lang="en-US" i="1" dirty="0"/>
              <a:t>Larson Algebra 2</a:t>
            </a:r>
          </a:p>
          <a:p>
            <a:pPr lvl="1"/>
            <a:r>
              <a:rPr lang="en-US" i="1" dirty="0"/>
              <a:t>By Larson, R., Boswell, L., </a:t>
            </a:r>
            <a:r>
              <a:rPr lang="en-US" i="1" dirty="0" err="1"/>
              <a:t>Kanold</a:t>
            </a:r>
            <a:r>
              <a:rPr lang="en-US" i="1" dirty="0"/>
              <a:t>, T. D., &amp; Stiff, L. </a:t>
            </a:r>
          </a:p>
          <a:p>
            <a:pPr lvl="1"/>
            <a:r>
              <a:rPr lang="en-US" i="1" dirty="0"/>
              <a:t>2011 Holt McDougal</a:t>
            </a:r>
          </a:p>
          <a:p>
            <a:r>
              <a:rPr lang="en-US" dirty="0"/>
              <a:t>Some examples and diagrams are taken from the textbook.</a:t>
            </a:r>
          </a:p>
          <a:p>
            <a:endParaRPr lang="en-US" i="1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4800600" y="4149657"/>
            <a:ext cx="4343400" cy="990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Slides created by </a:t>
            </a:r>
          </a:p>
          <a:p>
            <a:r>
              <a:rPr lang="en-US" dirty="0"/>
              <a:t>Richard Wright, Andrews Academy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linkClick r:id="rId2"/>
              </a:rPr>
              <a:t>rwright@andrews.edu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2778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5.3 Add, Subtract, and Multiply Polynomials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Adding, subtracting, and multiplying are always good things to know how to do.  </a:t>
            </a:r>
          </a:p>
          <a:p>
            <a:endParaRPr lang="en-US" dirty="0"/>
          </a:p>
          <a:p>
            <a:r>
              <a:rPr lang="en-US" dirty="0"/>
              <a:t>Sometimes you might want to combine two or more models into one big model.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16061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5.3 Add, Subtract, and Multiply Polynomials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Adding and subtracting polynomials</a:t>
                </a:r>
              </a:p>
              <a:p>
                <a:pPr lvl="1"/>
                <a:r>
                  <a:rPr lang="en-US" dirty="0"/>
                  <a:t>Add or subtract the coefficients of the terms with the same power.</a:t>
                </a:r>
              </a:p>
              <a:p>
                <a:pPr lvl="1"/>
                <a:r>
                  <a:rPr lang="en-US" dirty="0"/>
                  <a:t>Called combining like terms.</a:t>
                </a:r>
              </a:p>
              <a:p>
                <a:pPr lvl="0"/>
                <a:r>
                  <a:rPr lang="en-US" dirty="0"/>
                  <a:t>Add or Subtract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sSup>
                          <m:sSupPr>
                            <m:ctrlPr>
                              <a:rPr lang="en-US" b="0" i="1" dirty="0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 dirty="0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 dirty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  <m:sSup>
                          <m:sSupPr>
                            <m:ctrlPr>
                              <a:rPr lang="en-US" b="0" i="1" dirty="0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 dirty="0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dirty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 dirty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i="1" dirty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−3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−6</m:t>
                            </m:r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−7+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−5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−8</m:t>
                    </m:r>
                  </m:oMath>
                </a14:m>
                <a:endParaRPr lang="en-US" dirty="0">
                  <a:solidFill>
                    <a:schemeClr val="accent3"/>
                  </a:solidFill>
                </a:endParaRPr>
              </a:p>
              <a:p>
                <a:pPr lvl="1"/>
                <a:endParaRPr lang="en-US" dirty="0"/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sSup>
                          <m:sSupPr>
                            <m:ctrlPr>
                              <a:rPr lang="en-US" b="0" i="1" dirty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 dirty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 dirty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  <m:sSup>
                          <m:sSupPr>
                            <m:ctrlPr>
                              <a:rPr lang="en-US" b="0" i="1" dirty="0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 dirty="0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dirty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 dirty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sSup>
                          <m:sSupPr>
                            <m:ctrlPr>
                              <a:rPr lang="en-US" b="0" i="1" dirty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 dirty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b="0" i="1" dirty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b="0" i="1" dirty="0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 dirty="0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17</m:t>
                        </m:r>
                      </m:e>
                    </m:d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−5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−5−17</m:t>
                        </m:r>
                      </m:e>
                    </m:d>
                  </m:oMath>
                </a14:m>
                <a:endParaRPr lang="en-US" b="0" dirty="0"/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−2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9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−22</m:t>
                    </m:r>
                  </m:oMath>
                </a14:m>
                <a:endParaRPr lang="en-US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6"/>
                <a:stretch>
                  <a:fillRect l="-267" t="-14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508347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  <p:extLst mod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Slideshow was developed to accompany the textbook</a:t>
            </a:r>
          </a:p>
          <a:p>
            <a:pPr lvl="1"/>
            <a:r>
              <a:rPr lang="en-US" i="1" dirty="0"/>
              <a:t>Larson Algebra 2</a:t>
            </a:r>
          </a:p>
          <a:p>
            <a:pPr lvl="1"/>
            <a:r>
              <a:rPr lang="en-US" i="1" dirty="0"/>
              <a:t>By Larson, R., Boswell, L., </a:t>
            </a:r>
            <a:r>
              <a:rPr lang="en-US" i="1" dirty="0" err="1"/>
              <a:t>Kanold</a:t>
            </a:r>
            <a:r>
              <a:rPr lang="en-US" i="1" dirty="0"/>
              <a:t>, T. D., &amp; Stiff, L. </a:t>
            </a:r>
          </a:p>
          <a:p>
            <a:pPr lvl="1"/>
            <a:r>
              <a:rPr lang="en-US" i="1" dirty="0"/>
              <a:t>2011 Holt McDougal</a:t>
            </a:r>
          </a:p>
          <a:p>
            <a:r>
              <a:rPr lang="en-US" dirty="0"/>
              <a:t>Some examples and diagrams are taken from the textbook.</a:t>
            </a:r>
          </a:p>
          <a:p>
            <a:endParaRPr lang="en-US" i="1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4800600" y="4149657"/>
            <a:ext cx="4343400" cy="990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Slides created by </a:t>
            </a:r>
          </a:p>
          <a:p>
            <a:r>
              <a:rPr lang="en-US" dirty="0"/>
              <a:t>Richard Wright, Andrews Academy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linkClick r:id="rId2"/>
              </a:rPr>
              <a:t>rwright@andrews.edu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37722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5.3 Add, Subtract, and Multiply Polynomials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Multiplying polynomials</a:t>
                </a:r>
              </a:p>
              <a:p>
                <a:pPr lvl="1"/>
                <a:r>
                  <a:rPr lang="en-US" dirty="0"/>
                  <a:t>Use the distributive property</a:t>
                </a:r>
              </a:p>
              <a:p>
                <a:pPr lvl="0"/>
                <a:r>
                  <a:rPr lang="en-US" dirty="0"/>
                  <a:t>Multiply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+4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+4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+4</m:t>
                        </m:r>
                      </m:e>
                    </m:d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−12</m:t>
                        </m:r>
                      </m:e>
                    </m:d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−12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6"/>
                <a:stretch>
                  <a:fillRect l="-540" t="-14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pPr marL="285750" lvl="1" indent="-285750"/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</m:e>
                    </m:d>
                    <m:d>
                      <m:d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628650" lvl="2" indent="-285750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−4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−4</m:t>
                        </m:r>
                      </m:e>
                    </m:d>
                  </m:oMath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pPr marL="628650" lvl="2" indent="-285750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−8</m:t>
                    </m:r>
                  </m:oMath>
                </a14:m>
                <a:endParaRPr lang="en-US" b="0" dirty="0">
                  <a:solidFill>
                    <a:schemeClr val="accent5"/>
                  </a:solidFill>
                </a:endParaRPr>
              </a:p>
              <a:p>
                <a:pPr marL="628650" lvl="2" indent="-285750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+5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−8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7"/>
                <a:stretch>
                  <a:fillRect l="-540" t="-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reeform 4"/>
          <p:cNvSpPr/>
          <p:nvPr/>
        </p:nvSpPr>
        <p:spPr>
          <a:xfrm>
            <a:off x="733425" y="2162175"/>
            <a:ext cx="828675" cy="161925"/>
          </a:xfrm>
          <a:custGeom>
            <a:avLst/>
            <a:gdLst>
              <a:gd name="connsiteX0" fmla="*/ 0 w 828675"/>
              <a:gd name="connsiteY0" fmla="*/ 161925 h 161925"/>
              <a:gd name="connsiteX1" fmla="*/ 38100 w 828675"/>
              <a:gd name="connsiteY1" fmla="*/ 114300 h 161925"/>
              <a:gd name="connsiteX2" fmla="*/ 57150 w 828675"/>
              <a:gd name="connsiteY2" fmla="*/ 85725 h 161925"/>
              <a:gd name="connsiteX3" fmla="*/ 85725 w 828675"/>
              <a:gd name="connsiteY3" fmla="*/ 76200 h 161925"/>
              <a:gd name="connsiteX4" fmla="*/ 114300 w 828675"/>
              <a:gd name="connsiteY4" fmla="*/ 47625 h 161925"/>
              <a:gd name="connsiteX5" fmla="*/ 171450 w 828675"/>
              <a:gd name="connsiteY5" fmla="*/ 28575 h 161925"/>
              <a:gd name="connsiteX6" fmla="*/ 200025 w 828675"/>
              <a:gd name="connsiteY6" fmla="*/ 19050 h 161925"/>
              <a:gd name="connsiteX7" fmla="*/ 228600 w 828675"/>
              <a:gd name="connsiteY7" fmla="*/ 9525 h 161925"/>
              <a:gd name="connsiteX8" fmla="*/ 285750 w 828675"/>
              <a:gd name="connsiteY8" fmla="*/ 0 h 161925"/>
              <a:gd name="connsiteX9" fmla="*/ 685800 w 828675"/>
              <a:gd name="connsiteY9" fmla="*/ 9525 h 161925"/>
              <a:gd name="connsiteX10" fmla="*/ 742950 w 828675"/>
              <a:gd name="connsiteY10" fmla="*/ 28575 h 161925"/>
              <a:gd name="connsiteX11" fmla="*/ 771525 w 828675"/>
              <a:gd name="connsiteY11" fmla="*/ 47625 h 161925"/>
              <a:gd name="connsiteX12" fmla="*/ 828675 w 828675"/>
              <a:gd name="connsiteY12" fmla="*/ 114300 h 16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28675" h="161925">
                <a:moveTo>
                  <a:pt x="0" y="161925"/>
                </a:moveTo>
                <a:cubicBezTo>
                  <a:pt x="12700" y="146050"/>
                  <a:pt x="25902" y="130564"/>
                  <a:pt x="38100" y="114300"/>
                </a:cubicBezTo>
                <a:cubicBezTo>
                  <a:pt x="44969" y="105142"/>
                  <a:pt x="48211" y="92876"/>
                  <a:pt x="57150" y="85725"/>
                </a:cubicBezTo>
                <a:cubicBezTo>
                  <a:pt x="64990" y="79453"/>
                  <a:pt x="76200" y="79375"/>
                  <a:pt x="85725" y="76200"/>
                </a:cubicBezTo>
                <a:cubicBezTo>
                  <a:pt x="95250" y="66675"/>
                  <a:pt x="102525" y="54167"/>
                  <a:pt x="114300" y="47625"/>
                </a:cubicBezTo>
                <a:cubicBezTo>
                  <a:pt x="131853" y="37873"/>
                  <a:pt x="152400" y="34925"/>
                  <a:pt x="171450" y="28575"/>
                </a:cubicBezTo>
                <a:lnTo>
                  <a:pt x="200025" y="19050"/>
                </a:lnTo>
                <a:cubicBezTo>
                  <a:pt x="209550" y="15875"/>
                  <a:pt x="218696" y="11176"/>
                  <a:pt x="228600" y="9525"/>
                </a:cubicBezTo>
                <a:lnTo>
                  <a:pt x="285750" y="0"/>
                </a:lnTo>
                <a:cubicBezTo>
                  <a:pt x="419100" y="3175"/>
                  <a:pt x="552672" y="1204"/>
                  <a:pt x="685800" y="9525"/>
                </a:cubicBezTo>
                <a:cubicBezTo>
                  <a:pt x="705841" y="10778"/>
                  <a:pt x="726242" y="17436"/>
                  <a:pt x="742950" y="28575"/>
                </a:cubicBezTo>
                <a:lnTo>
                  <a:pt x="771525" y="47625"/>
                </a:lnTo>
                <a:cubicBezTo>
                  <a:pt x="813563" y="110682"/>
                  <a:pt x="789147" y="94536"/>
                  <a:pt x="828675" y="114300"/>
                </a:cubicBezTo>
              </a:path>
            </a:pathLst>
          </a:custGeom>
          <a:noFill/>
          <a:ln w="1905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1085850" y="2219325"/>
            <a:ext cx="447675" cy="95250"/>
          </a:xfrm>
          <a:custGeom>
            <a:avLst/>
            <a:gdLst>
              <a:gd name="connsiteX0" fmla="*/ 0 w 447675"/>
              <a:gd name="connsiteY0" fmla="*/ 66675 h 95250"/>
              <a:gd name="connsiteX1" fmla="*/ 47625 w 447675"/>
              <a:gd name="connsiteY1" fmla="*/ 19050 h 95250"/>
              <a:gd name="connsiteX2" fmla="*/ 123825 w 447675"/>
              <a:gd name="connsiteY2" fmla="*/ 0 h 95250"/>
              <a:gd name="connsiteX3" fmla="*/ 323850 w 447675"/>
              <a:gd name="connsiteY3" fmla="*/ 9525 h 95250"/>
              <a:gd name="connsiteX4" fmla="*/ 390525 w 447675"/>
              <a:gd name="connsiteY4" fmla="*/ 28575 h 95250"/>
              <a:gd name="connsiteX5" fmla="*/ 409575 w 447675"/>
              <a:gd name="connsiteY5" fmla="*/ 57150 h 95250"/>
              <a:gd name="connsiteX6" fmla="*/ 447675 w 447675"/>
              <a:gd name="connsiteY6" fmla="*/ 95250 h 95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7675" h="95250">
                <a:moveTo>
                  <a:pt x="0" y="66675"/>
                </a:moveTo>
                <a:cubicBezTo>
                  <a:pt x="15875" y="50800"/>
                  <a:pt x="29664" y="32520"/>
                  <a:pt x="47625" y="19050"/>
                </a:cubicBezTo>
                <a:cubicBezTo>
                  <a:pt x="58276" y="11062"/>
                  <a:pt x="120022" y="761"/>
                  <a:pt x="123825" y="0"/>
                </a:cubicBezTo>
                <a:cubicBezTo>
                  <a:pt x="190500" y="3175"/>
                  <a:pt x="257312" y="4202"/>
                  <a:pt x="323850" y="9525"/>
                </a:cubicBezTo>
                <a:cubicBezTo>
                  <a:pt x="339587" y="10784"/>
                  <a:pt x="374153" y="23118"/>
                  <a:pt x="390525" y="28575"/>
                </a:cubicBezTo>
                <a:cubicBezTo>
                  <a:pt x="396875" y="38100"/>
                  <a:pt x="401480" y="49055"/>
                  <a:pt x="409575" y="57150"/>
                </a:cubicBezTo>
                <a:cubicBezTo>
                  <a:pt x="455551" y="103126"/>
                  <a:pt x="425902" y="51704"/>
                  <a:pt x="447675" y="95250"/>
                </a:cubicBezTo>
              </a:path>
            </a:pathLst>
          </a:custGeom>
          <a:noFill/>
          <a:ln w="19050">
            <a:solidFill>
              <a:schemeClr val="accent4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647700" y="2514600"/>
            <a:ext cx="266700" cy="85725"/>
          </a:xfrm>
          <a:custGeom>
            <a:avLst/>
            <a:gdLst>
              <a:gd name="connsiteX0" fmla="*/ 0 w 266700"/>
              <a:gd name="connsiteY0" fmla="*/ 85725 h 85725"/>
              <a:gd name="connsiteX1" fmla="*/ 38100 w 266700"/>
              <a:gd name="connsiteY1" fmla="*/ 38100 h 85725"/>
              <a:gd name="connsiteX2" fmla="*/ 95250 w 266700"/>
              <a:gd name="connsiteY2" fmla="*/ 19050 h 85725"/>
              <a:gd name="connsiteX3" fmla="*/ 161925 w 266700"/>
              <a:gd name="connsiteY3" fmla="*/ 0 h 85725"/>
              <a:gd name="connsiteX4" fmla="*/ 238125 w 266700"/>
              <a:gd name="connsiteY4" fmla="*/ 9525 h 85725"/>
              <a:gd name="connsiteX5" fmla="*/ 247650 w 266700"/>
              <a:gd name="connsiteY5" fmla="*/ 38100 h 85725"/>
              <a:gd name="connsiteX6" fmla="*/ 266700 w 266700"/>
              <a:gd name="connsiteY6" fmla="*/ 57150 h 8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6700" h="85725">
                <a:moveTo>
                  <a:pt x="0" y="85725"/>
                </a:moveTo>
                <a:cubicBezTo>
                  <a:pt x="12700" y="69850"/>
                  <a:pt x="21445" y="49758"/>
                  <a:pt x="38100" y="38100"/>
                </a:cubicBezTo>
                <a:cubicBezTo>
                  <a:pt x="54551" y="26585"/>
                  <a:pt x="76200" y="25400"/>
                  <a:pt x="95250" y="19050"/>
                </a:cubicBezTo>
                <a:cubicBezTo>
                  <a:pt x="136244" y="5385"/>
                  <a:pt x="114085" y="11960"/>
                  <a:pt x="161925" y="0"/>
                </a:cubicBezTo>
                <a:cubicBezTo>
                  <a:pt x="187325" y="3175"/>
                  <a:pt x="214734" y="-871"/>
                  <a:pt x="238125" y="9525"/>
                </a:cubicBezTo>
                <a:cubicBezTo>
                  <a:pt x="247300" y="13603"/>
                  <a:pt x="242484" y="29491"/>
                  <a:pt x="247650" y="38100"/>
                </a:cubicBezTo>
                <a:cubicBezTo>
                  <a:pt x="252270" y="45801"/>
                  <a:pt x="260350" y="50800"/>
                  <a:pt x="266700" y="57150"/>
                </a:cubicBezTo>
              </a:path>
            </a:pathLst>
          </a:custGeom>
          <a:noFill/>
          <a:ln w="19050">
            <a:solidFill>
              <a:schemeClr val="accent5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666750" y="2447925"/>
            <a:ext cx="561975" cy="142875"/>
          </a:xfrm>
          <a:custGeom>
            <a:avLst/>
            <a:gdLst>
              <a:gd name="connsiteX0" fmla="*/ 0 w 561975"/>
              <a:gd name="connsiteY0" fmla="*/ 142875 h 142875"/>
              <a:gd name="connsiteX1" fmla="*/ 9525 w 561975"/>
              <a:gd name="connsiteY1" fmla="*/ 95250 h 142875"/>
              <a:gd name="connsiteX2" fmla="*/ 76200 w 561975"/>
              <a:gd name="connsiteY2" fmla="*/ 66675 h 142875"/>
              <a:gd name="connsiteX3" fmla="*/ 104775 w 561975"/>
              <a:gd name="connsiteY3" fmla="*/ 38100 h 142875"/>
              <a:gd name="connsiteX4" fmla="*/ 171450 w 561975"/>
              <a:gd name="connsiteY4" fmla="*/ 19050 h 142875"/>
              <a:gd name="connsiteX5" fmla="*/ 228600 w 561975"/>
              <a:gd name="connsiteY5" fmla="*/ 0 h 142875"/>
              <a:gd name="connsiteX6" fmla="*/ 419100 w 561975"/>
              <a:gd name="connsiteY6" fmla="*/ 19050 h 142875"/>
              <a:gd name="connsiteX7" fmla="*/ 476250 w 561975"/>
              <a:gd name="connsiteY7" fmla="*/ 38100 h 142875"/>
              <a:gd name="connsiteX8" fmla="*/ 533400 w 561975"/>
              <a:gd name="connsiteY8" fmla="*/ 76200 h 142875"/>
              <a:gd name="connsiteX9" fmla="*/ 561975 w 561975"/>
              <a:gd name="connsiteY9" fmla="*/ 123825 h 142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1975" h="142875">
                <a:moveTo>
                  <a:pt x="0" y="142875"/>
                </a:moveTo>
                <a:cubicBezTo>
                  <a:pt x="3175" y="127000"/>
                  <a:pt x="1493" y="109306"/>
                  <a:pt x="9525" y="95250"/>
                </a:cubicBezTo>
                <a:cubicBezTo>
                  <a:pt x="20488" y="76065"/>
                  <a:pt x="59590" y="70828"/>
                  <a:pt x="76200" y="66675"/>
                </a:cubicBezTo>
                <a:cubicBezTo>
                  <a:pt x="85725" y="57150"/>
                  <a:pt x="93567" y="45572"/>
                  <a:pt x="104775" y="38100"/>
                </a:cubicBezTo>
                <a:cubicBezTo>
                  <a:pt x="113505" y="32280"/>
                  <a:pt x="165677" y="20782"/>
                  <a:pt x="171450" y="19050"/>
                </a:cubicBezTo>
                <a:cubicBezTo>
                  <a:pt x="190684" y="13280"/>
                  <a:pt x="228600" y="0"/>
                  <a:pt x="228600" y="0"/>
                </a:cubicBezTo>
                <a:cubicBezTo>
                  <a:pt x="289369" y="4051"/>
                  <a:pt x="357999" y="2386"/>
                  <a:pt x="419100" y="19050"/>
                </a:cubicBezTo>
                <a:cubicBezTo>
                  <a:pt x="438473" y="24334"/>
                  <a:pt x="459542" y="26961"/>
                  <a:pt x="476250" y="38100"/>
                </a:cubicBezTo>
                <a:lnTo>
                  <a:pt x="533400" y="76200"/>
                </a:lnTo>
                <a:cubicBezTo>
                  <a:pt x="556388" y="110682"/>
                  <a:pt x="547330" y="94536"/>
                  <a:pt x="561975" y="123825"/>
                </a:cubicBezTo>
              </a:path>
            </a:pathLst>
          </a:custGeom>
          <a:noFill/>
          <a:ln w="19050">
            <a:solidFill>
              <a:schemeClr val="accent6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1771650" y="2495550"/>
            <a:ext cx="419100" cy="66675"/>
          </a:xfrm>
          <a:custGeom>
            <a:avLst/>
            <a:gdLst>
              <a:gd name="connsiteX0" fmla="*/ 0 w 419100"/>
              <a:gd name="connsiteY0" fmla="*/ 66675 h 66675"/>
              <a:gd name="connsiteX1" fmla="*/ 47625 w 419100"/>
              <a:gd name="connsiteY1" fmla="*/ 47625 h 66675"/>
              <a:gd name="connsiteX2" fmla="*/ 104775 w 419100"/>
              <a:gd name="connsiteY2" fmla="*/ 19050 h 66675"/>
              <a:gd name="connsiteX3" fmla="*/ 180975 w 419100"/>
              <a:gd name="connsiteY3" fmla="*/ 0 h 66675"/>
              <a:gd name="connsiteX4" fmla="*/ 314325 w 419100"/>
              <a:gd name="connsiteY4" fmla="*/ 9525 h 66675"/>
              <a:gd name="connsiteX5" fmla="*/ 371475 w 419100"/>
              <a:gd name="connsiteY5" fmla="*/ 28575 h 66675"/>
              <a:gd name="connsiteX6" fmla="*/ 419100 w 419100"/>
              <a:gd name="connsiteY6" fmla="*/ 66675 h 6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9100" h="66675">
                <a:moveTo>
                  <a:pt x="0" y="66675"/>
                </a:moveTo>
                <a:cubicBezTo>
                  <a:pt x="15875" y="60325"/>
                  <a:pt x="32332" y="55271"/>
                  <a:pt x="47625" y="47625"/>
                </a:cubicBezTo>
                <a:cubicBezTo>
                  <a:pt x="99645" y="21615"/>
                  <a:pt x="52104" y="33415"/>
                  <a:pt x="104775" y="19050"/>
                </a:cubicBezTo>
                <a:cubicBezTo>
                  <a:pt x="130034" y="12161"/>
                  <a:pt x="180975" y="0"/>
                  <a:pt x="180975" y="0"/>
                </a:cubicBezTo>
                <a:cubicBezTo>
                  <a:pt x="225425" y="3175"/>
                  <a:pt x="270255" y="2914"/>
                  <a:pt x="314325" y="9525"/>
                </a:cubicBezTo>
                <a:cubicBezTo>
                  <a:pt x="334183" y="12504"/>
                  <a:pt x="371475" y="28575"/>
                  <a:pt x="371475" y="28575"/>
                </a:cubicBezTo>
                <a:cubicBezTo>
                  <a:pt x="405070" y="62170"/>
                  <a:pt x="388002" y="51126"/>
                  <a:pt x="419100" y="66675"/>
                </a:cubicBezTo>
              </a:path>
            </a:pathLst>
          </a:custGeom>
          <a:noFill/>
          <a:ln w="1905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800225" y="2352675"/>
            <a:ext cx="723900" cy="200025"/>
          </a:xfrm>
          <a:custGeom>
            <a:avLst/>
            <a:gdLst>
              <a:gd name="connsiteX0" fmla="*/ 0 w 723900"/>
              <a:gd name="connsiteY0" fmla="*/ 200025 h 200025"/>
              <a:gd name="connsiteX1" fmla="*/ 85725 w 723900"/>
              <a:gd name="connsiteY1" fmla="*/ 152400 h 200025"/>
              <a:gd name="connsiteX2" fmla="*/ 114300 w 723900"/>
              <a:gd name="connsiteY2" fmla="*/ 142875 h 200025"/>
              <a:gd name="connsiteX3" fmla="*/ 228600 w 723900"/>
              <a:gd name="connsiteY3" fmla="*/ 85725 h 200025"/>
              <a:gd name="connsiteX4" fmla="*/ 304800 w 723900"/>
              <a:gd name="connsiteY4" fmla="*/ 47625 h 200025"/>
              <a:gd name="connsiteX5" fmla="*/ 342900 w 723900"/>
              <a:gd name="connsiteY5" fmla="*/ 28575 h 200025"/>
              <a:gd name="connsiteX6" fmla="*/ 381000 w 723900"/>
              <a:gd name="connsiteY6" fmla="*/ 19050 h 200025"/>
              <a:gd name="connsiteX7" fmla="*/ 409575 w 723900"/>
              <a:gd name="connsiteY7" fmla="*/ 9525 h 200025"/>
              <a:gd name="connsiteX8" fmla="*/ 523875 w 723900"/>
              <a:gd name="connsiteY8" fmla="*/ 0 h 200025"/>
              <a:gd name="connsiteX9" fmla="*/ 600075 w 723900"/>
              <a:gd name="connsiteY9" fmla="*/ 9525 h 200025"/>
              <a:gd name="connsiteX10" fmla="*/ 638175 w 723900"/>
              <a:gd name="connsiteY10" fmla="*/ 66675 h 200025"/>
              <a:gd name="connsiteX11" fmla="*/ 666750 w 723900"/>
              <a:gd name="connsiteY11" fmla="*/ 95250 h 200025"/>
              <a:gd name="connsiteX12" fmla="*/ 676275 w 723900"/>
              <a:gd name="connsiteY12" fmla="*/ 123825 h 200025"/>
              <a:gd name="connsiteX13" fmla="*/ 723900 w 723900"/>
              <a:gd name="connsiteY13" fmla="*/ 190500 h 200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23900" h="200025">
                <a:moveTo>
                  <a:pt x="0" y="200025"/>
                </a:moveTo>
                <a:cubicBezTo>
                  <a:pt x="30106" y="181961"/>
                  <a:pt x="53841" y="166065"/>
                  <a:pt x="85725" y="152400"/>
                </a:cubicBezTo>
                <a:cubicBezTo>
                  <a:pt x="94953" y="148445"/>
                  <a:pt x="105523" y="147751"/>
                  <a:pt x="114300" y="142875"/>
                </a:cubicBezTo>
                <a:cubicBezTo>
                  <a:pt x="225087" y="81327"/>
                  <a:pt x="117341" y="122811"/>
                  <a:pt x="228600" y="85725"/>
                </a:cubicBezTo>
                <a:cubicBezTo>
                  <a:pt x="278746" y="35579"/>
                  <a:pt x="231799" y="71959"/>
                  <a:pt x="304800" y="47625"/>
                </a:cubicBezTo>
                <a:cubicBezTo>
                  <a:pt x="318270" y="43135"/>
                  <a:pt x="329605" y="33561"/>
                  <a:pt x="342900" y="28575"/>
                </a:cubicBezTo>
                <a:cubicBezTo>
                  <a:pt x="355157" y="23978"/>
                  <a:pt x="368413" y="22646"/>
                  <a:pt x="381000" y="19050"/>
                </a:cubicBezTo>
                <a:cubicBezTo>
                  <a:pt x="390654" y="16292"/>
                  <a:pt x="399623" y="10852"/>
                  <a:pt x="409575" y="9525"/>
                </a:cubicBezTo>
                <a:cubicBezTo>
                  <a:pt x="447472" y="4472"/>
                  <a:pt x="485775" y="3175"/>
                  <a:pt x="523875" y="0"/>
                </a:cubicBezTo>
                <a:cubicBezTo>
                  <a:pt x="549275" y="3175"/>
                  <a:pt x="577964" y="-3373"/>
                  <a:pt x="600075" y="9525"/>
                </a:cubicBezTo>
                <a:cubicBezTo>
                  <a:pt x="619851" y="21061"/>
                  <a:pt x="621986" y="50486"/>
                  <a:pt x="638175" y="66675"/>
                </a:cubicBezTo>
                <a:lnTo>
                  <a:pt x="666750" y="95250"/>
                </a:lnTo>
                <a:cubicBezTo>
                  <a:pt x="669925" y="104775"/>
                  <a:pt x="671399" y="115048"/>
                  <a:pt x="676275" y="123825"/>
                </a:cubicBezTo>
                <a:cubicBezTo>
                  <a:pt x="701644" y="169490"/>
                  <a:pt x="701171" y="167771"/>
                  <a:pt x="723900" y="190500"/>
                </a:cubicBezTo>
              </a:path>
            </a:pathLst>
          </a:custGeom>
          <a:noFill/>
          <a:ln w="19050">
            <a:solidFill>
              <a:schemeClr val="accent3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5562600" y="1257300"/>
            <a:ext cx="666750" cy="143674"/>
          </a:xfrm>
          <a:custGeom>
            <a:avLst/>
            <a:gdLst>
              <a:gd name="connsiteX0" fmla="*/ 0 w 485775"/>
              <a:gd name="connsiteY0" fmla="*/ 171450 h 171450"/>
              <a:gd name="connsiteX1" fmla="*/ 19050 w 485775"/>
              <a:gd name="connsiteY1" fmla="*/ 95250 h 171450"/>
              <a:gd name="connsiteX2" fmla="*/ 104775 w 485775"/>
              <a:gd name="connsiteY2" fmla="*/ 28575 h 171450"/>
              <a:gd name="connsiteX3" fmla="*/ 161925 w 485775"/>
              <a:gd name="connsiteY3" fmla="*/ 0 h 171450"/>
              <a:gd name="connsiteX4" fmla="*/ 276225 w 485775"/>
              <a:gd name="connsiteY4" fmla="*/ 9525 h 171450"/>
              <a:gd name="connsiteX5" fmla="*/ 333375 w 485775"/>
              <a:gd name="connsiteY5" fmla="*/ 28575 h 171450"/>
              <a:gd name="connsiteX6" fmla="*/ 361950 w 485775"/>
              <a:gd name="connsiteY6" fmla="*/ 38100 h 171450"/>
              <a:gd name="connsiteX7" fmla="*/ 419100 w 485775"/>
              <a:gd name="connsiteY7" fmla="*/ 66675 h 171450"/>
              <a:gd name="connsiteX8" fmla="*/ 447675 w 485775"/>
              <a:gd name="connsiteY8" fmla="*/ 95250 h 171450"/>
              <a:gd name="connsiteX9" fmla="*/ 476250 w 485775"/>
              <a:gd name="connsiteY9" fmla="*/ 114300 h 171450"/>
              <a:gd name="connsiteX10" fmla="*/ 485775 w 485775"/>
              <a:gd name="connsiteY10" fmla="*/ 142875 h 17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85775" h="171450">
                <a:moveTo>
                  <a:pt x="0" y="171450"/>
                </a:moveTo>
                <a:cubicBezTo>
                  <a:pt x="595" y="168473"/>
                  <a:pt x="11164" y="105389"/>
                  <a:pt x="19050" y="95250"/>
                </a:cubicBezTo>
                <a:cubicBezTo>
                  <a:pt x="90748" y="3067"/>
                  <a:pt x="47866" y="57030"/>
                  <a:pt x="104775" y="28575"/>
                </a:cubicBezTo>
                <a:cubicBezTo>
                  <a:pt x="178633" y="-8354"/>
                  <a:pt x="90101" y="23941"/>
                  <a:pt x="161925" y="0"/>
                </a:cubicBezTo>
                <a:cubicBezTo>
                  <a:pt x="200025" y="3175"/>
                  <a:pt x="238513" y="3240"/>
                  <a:pt x="276225" y="9525"/>
                </a:cubicBezTo>
                <a:cubicBezTo>
                  <a:pt x="296032" y="12826"/>
                  <a:pt x="314325" y="22225"/>
                  <a:pt x="333375" y="28575"/>
                </a:cubicBezTo>
                <a:cubicBezTo>
                  <a:pt x="342900" y="31750"/>
                  <a:pt x="353596" y="32531"/>
                  <a:pt x="361950" y="38100"/>
                </a:cubicBezTo>
                <a:cubicBezTo>
                  <a:pt x="398879" y="62719"/>
                  <a:pt x="379665" y="53530"/>
                  <a:pt x="419100" y="66675"/>
                </a:cubicBezTo>
                <a:cubicBezTo>
                  <a:pt x="428625" y="76200"/>
                  <a:pt x="437327" y="86626"/>
                  <a:pt x="447675" y="95250"/>
                </a:cubicBezTo>
                <a:cubicBezTo>
                  <a:pt x="456469" y="102579"/>
                  <a:pt x="469099" y="105361"/>
                  <a:pt x="476250" y="114300"/>
                </a:cubicBezTo>
                <a:cubicBezTo>
                  <a:pt x="482522" y="122140"/>
                  <a:pt x="485775" y="142875"/>
                  <a:pt x="485775" y="142875"/>
                </a:cubicBezTo>
              </a:path>
            </a:pathLst>
          </a:custGeom>
          <a:noFill/>
          <a:ln w="19050">
            <a:solidFill>
              <a:schemeClr val="accent5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5181600" y="990600"/>
            <a:ext cx="1047750" cy="419100"/>
          </a:xfrm>
          <a:custGeom>
            <a:avLst/>
            <a:gdLst>
              <a:gd name="connsiteX0" fmla="*/ 0 w 914400"/>
              <a:gd name="connsiteY0" fmla="*/ 419100 h 419100"/>
              <a:gd name="connsiteX1" fmla="*/ 28575 w 914400"/>
              <a:gd name="connsiteY1" fmla="*/ 342900 h 419100"/>
              <a:gd name="connsiteX2" fmla="*/ 38100 w 914400"/>
              <a:gd name="connsiteY2" fmla="*/ 304800 h 419100"/>
              <a:gd name="connsiteX3" fmla="*/ 66675 w 914400"/>
              <a:gd name="connsiteY3" fmla="*/ 266700 h 419100"/>
              <a:gd name="connsiteX4" fmla="*/ 114300 w 914400"/>
              <a:gd name="connsiteY4" fmla="*/ 190500 h 419100"/>
              <a:gd name="connsiteX5" fmla="*/ 152400 w 914400"/>
              <a:gd name="connsiteY5" fmla="*/ 123825 h 419100"/>
              <a:gd name="connsiteX6" fmla="*/ 161925 w 914400"/>
              <a:gd name="connsiteY6" fmla="*/ 95250 h 419100"/>
              <a:gd name="connsiteX7" fmla="*/ 219075 w 914400"/>
              <a:gd name="connsiteY7" fmla="*/ 57150 h 419100"/>
              <a:gd name="connsiteX8" fmla="*/ 247650 w 914400"/>
              <a:gd name="connsiteY8" fmla="*/ 28575 h 419100"/>
              <a:gd name="connsiteX9" fmla="*/ 276225 w 914400"/>
              <a:gd name="connsiteY9" fmla="*/ 19050 h 419100"/>
              <a:gd name="connsiteX10" fmla="*/ 304800 w 914400"/>
              <a:gd name="connsiteY10" fmla="*/ 0 h 419100"/>
              <a:gd name="connsiteX11" fmla="*/ 523875 w 914400"/>
              <a:gd name="connsiteY11" fmla="*/ 9525 h 419100"/>
              <a:gd name="connsiteX12" fmla="*/ 581025 w 914400"/>
              <a:gd name="connsiteY12" fmla="*/ 28575 h 419100"/>
              <a:gd name="connsiteX13" fmla="*/ 638175 w 914400"/>
              <a:gd name="connsiteY13" fmla="*/ 57150 h 419100"/>
              <a:gd name="connsiteX14" fmla="*/ 666750 w 914400"/>
              <a:gd name="connsiteY14" fmla="*/ 66675 h 419100"/>
              <a:gd name="connsiteX15" fmla="*/ 723900 w 914400"/>
              <a:gd name="connsiteY15" fmla="*/ 95250 h 419100"/>
              <a:gd name="connsiteX16" fmla="*/ 752475 w 914400"/>
              <a:gd name="connsiteY16" fmla="*/ 123825 h 419100"/>
              <a:gd name="connsiteX17" fmla="*/ 781050 w 914400"/>
              <a:gd name="connsiteY17" fmla="*/ 133350 h 419100"/>
              <a:gd name="connsiteX18" fmla="*/ 800100 w 914400"/>
              <a:gd name="connsiteY18" fmla="*/ 161925 h 419100"/>
              <a:gd name="connsiteX19" fmla="*/ 828675 w 914400"/>
              <a:gd name="connsiteY19" fmla="*/ 180975 h 419100"/>
              <a:gd name="connsiteX20" fmla="*/ 876300 w 914400"/>
              <a:gd name="connsiteY20" fmla="*/ 266700 h 419100"/>
              <a:gd name="connsiteX21" fmla="*/ 904875 w 914400"/>
              <a:gd name="connsiteY21" fmla="*/ 371475 h 419100"/>
              <a:gd name="connsiteX22" fmla="*/ 914400 w 914400"/>
              <a:gd name="connsiteY22" fmla="*/ 38100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914400" h="419100">
                <a:moveTo>
                  <a:pt x="0" y="419100"/>
                </a:moveTo>
                <a:cubicBezTo>
                  <a:pt x="24158" y="298311"/>
                  <a:pt x="-8215" y="428743"/>
                  <a:pt x="28575" y="342900"/>
                </a:cubicBezTo>
                <a:cubicBezTo>
                  <a:pt x="33732" y="330868"/>
                  <a:pt x="32246" y="316509"/>
                  <a:pt x="38100" y="304800"/>
                </a:cubicBezTo>
                <a:cubicBezTo>
                  <a:pt x="45200" y="290601"/>
                  <a:pt x="58261" y="280162"/>
                  <a:pt x="66675" y="266700"/>
                </a:cubicBezTo>
                <a:cubicBezTo>
                  <a:pt x="132049" y="162102"/>
                  <a:pt x="33352" y="298431"/>
                  <a:pt x="114300" y="190500"/>
                </a:cubicBezTo>
                <a:cubicBezTo>
                  <a:pt x="134445" y="109919"/>
                  <a:pt x="107002" y="191922"/>
                  <a:pt x="152400" y="123825"/>
                </a:cubicBezTo>
                <a:cubicBezTo>
                  <a:pt x="157969" y="115471"/>
                  <a:pt x="154825" y="102350"/>
                  <a:pt x="161925" y="95250"/>
                </a:cubicBezTo>
                <a:cubicBezTo>
                  <a:pt x="178114" y="79061"/>
                  <a:pt x="202886" y="73339"/>
                  <a:pt x="219075" y="57150"/>
                </a:cubicBezTo>
                <a:cubicBezTo>
                  <a:pt x="228600" y="47625"/>
                  <a:pt x="236442" y="36047"/>
                  <a:pt x="247650" y="28575"/>
                </a:cubicBezTo>
                <a:cubicBezTo>
                  <a:pt x="256004" y="23006"/>
                  <a:pt x="267245" y="23540"/>
                  <a:pt x="276225" y="19050"/>
                </a:cubicBezTo>
                <a:cubicBezTo>
                  <a:pt x="286464" y="13930"/>
                  <a:pt x="295275" y="6350"/>
                  <a:pt x="304800" y="0"/>
                </a:cubicBezTo>
                <a:cubicBezTo>
                  <a:pt x="377825" y="3175"/>
                  <a:pt x="451169" y="2004"/>
                  <a:pt x="523875" y="9525"/>
                </a:cubicBezTo>
                <a:cubicBezTo>
                  <a:pt x="543849" y="11591"/>
                  <a:pt x="561975" y="22225"/>
                  <a:pt x="581025" y="28575"/>
                </a:cubicBezTo>
                <a:cubicBezTo>
                  <a:pt x="652849" y="52516"/>
                  <a:pt x="564317" y="20221"/>
                  <a:pt x="638175" y="57150"/>
                </a:cubicBezTo>
                <a:cubicBezTo>
                  <a:pt x="647155" y="61640"/>
                  <a:pt x="657770" y="62185"/>
                  <a:pt x="666750" y="66675"/>
                </a:cubicBezTo>
                <a:cubicBezTo>
                  <a:pt x="740608" y="103604"/>
                  <a:pt x="652076" y="71309"/>
                  <a:pt x="723900" y="95250"/>
                </a:cubicBezTo>
                <a:cubicBezTo>
                  <a:pt x="733425" y="104775"/>
                  <a:pt x="741267" y="116353"/>
                  <a:pt x="752475" y="123825"/>
                </a:cubicBezTo>
                <a:cubicBezTo>
                  <a:pt x="760829" y="129394"/>
                  <a:pt x="773210" y="127078"/>
                  <a:pt x="781050" y="133350"/>
                </a:cubicBezTo>
                <a:cubicBezTo>
                  <a:pt x="789989" y="140501"/>
                  <a:pt x="792005" y="153830"/>
                  <a:pt x="800100" y="161925"/>
                </a:cubicBezTo>
                <a:cubicBezTo>
                  <a:pt x="808195" y="170020"/>
                  <a:pt x="819150" y="174625"/>
                  <a:pt x="828675" y="180975"/>
                </a:cubicBezTo>
                <a:cubicBezTo>
                  <a:pt x="857052" y="223541"/>
                  <a:pt x="866241" y="226464"/>
                  <a:pt x="876300" y="266700"/>
                </a:cubicBezTo>
                <a:cubicBezTo>
                  <a:pt x="881260" y="286540"/>
                  <a:pt x="891252" y="357852"/>
                  <a:pt x="904875" y="371475"/>
                </a:cubicBezTo>
                <a:lnTo>
                  <a:pt x="914400" y="381000"/>
                </a:lnTo>
              </a:path>
            </a:pathLst>
          </a:custGeom>
          <a:noFill/>
          <a:ln w="1905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5410200" y="1657350"/>
            <a:ext cx="228600" cy="47625"/>
          </a:xfrm>
          <a:custGeom>
            <a:avLst/>
            <a:gdLst>
              <a:gd name="connsiteX0" fmla="*/ 0 w 228600"/>
              <a:gd name="connsiteY0" fmla="*/ 38100 h 47625"/>
              <a:gd name="connsiteX1" fmla="*/ 76200 w 228600"/>
              <a:gd name="connsiteY1" fmla="*/ 0 h 47625"/>
              <a:gd name="connsiteX2" fmla="*/ 161925 w 228600"/>
              <a:gd name="connsiteY2" fmla="*/ 9525 h 47625"/>
              <a:gd name="connsiteX3" fmla="*/ 190500 w 228600"/>
              <a:gd name="connsiteY3" fmla="*/ 19050 h 47625"/>
              <a:gd name="connsiteX4" fmla="*/ 228600 w 228600"/>
              <a:gd name="connsiteY4" fmla="*/ 47625 h 4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600" h="47625">
                <a:moveTo>
                  <a:pt x="0" y="38100"/>
                </a:moveTo>
                <a:cubicBezTo>
                  <a:pt x="8971" y="32718"/>
                  <a:pt x="55694" y="0"/>
                  <a:pt x="76200" y="0"/>
                </a:cubicBezTo>
                <a:cubicBezTo>
                  <a:pt x="104951" y="0"/>
                  <a:pt x="133350" y="6350"/>
                  <a:pt x="161925" y="9525"/>
                </a:cubicBezTo>
                <a:cubicBezTo>
                  <a:pt x="171450" y="12700"/>
                  <a:pt x="181520" y="14560"/>
                  <a:pt x="190500" y="19050"/>
                </a:cubicBezTo>
                <a:cubicBezTo>
                  <a:pt x="212041" y="29820"/>
                  <a:pt x="215205" y="34230"/>
                  <a:pt x="228600" y="47625"/>
                </a:cubicBezTo>
              </a:path>
            </a:pathLst>
          </a:custGeom>
          <a:noFill/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5419725" y="1647825"/>
            <a:ext cx="647700" cy="76200"/>
          </a:xfrm>
          <a:custGeom>
            <a:avLst/>
            <a:gdLst>
              <a:gd name="connsiteX0" fmla="*/ 0 w 647700"/>
              <a:gd name="connsiteY0" fmla="*/ 76200 h 76200"/>
              <a:gd name="connsiteX1" fmla="*/ 47625 w 647700"/>
              <a:gd name="connsiteY1" fmla="*/ 57150 h 76200"/>
              <a:gd name="connsiteX2" fmla="*/ 76200 w 647700"/>
              <a:gd name="connsiteY2" fmla="*/ 38100 h 76200"/>
              <a:gd name="connsiteX3" fmla="*/ 180975 w 647700"/>
              <a:gd name="connsiteY3" fmla="*/ 9525 h 76200"/>
              <a:gd name="connsiteX4" fmla="*/ 276225 w 647700"/>
              <a:gd name="connsiteY4" fmla="*/ 0 h 76200"/>
              <a:gd name="connsiteX5" fmla="*/ 542925 w 647700"/>
              <a:gd name="connsiteY5" fmla="*/ 9525 h 76200"/>
              <a:gd name="connsiteX6" fmla="*/ 600075 w 647700"/>
              <a:gd name="connsiteY6" fmla="*/ 28575 h 76200"/>
              <a:gd name="connsiteX7" fmla="*/ 647700 w 647700"/>
              <a:gd name="connsiteY7" fmla="*/ 47625 h 7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7700" h="76200">
                <a:moveTo>
                  <a:pt x="0" y="76200"/>
                </a:moveTo>
                <a:cubicBezTo>
                  <a:pt x="15875" y="69850"/>
                  <a:pt x="32332" y="64796"/>
                  <a:pt x="47625" y="57150"/>
                </a:cubicBezTo>
                <a:cubicBezTo>
                  <a:pt x="57864" y="52030"/>
                  <a:pt x="65739" y="42749"/>
                  <a:pt x="76200" y="38100"/>
                </a:cubicBezTo>
                <a:cubicBezTo>
                  <a:pt x="104921" y="25335"/>
                  <a:pt x="148962" y="13793"/>
                  <a:pt x="180975" y="9525"/>
                </a:cubicBezTo>
                <a:cubicBezTo>
                  <a:pt x="212603" y="5308"/>
                  <a:pt x="244475" y="3175"/>
                  <a:pt x="276225" y="0"/>
                </a:cubicBezTo>
                <a:cubicBezTo>
                  <a:pt x="365125" y="3175"/>
                  <a:pt x="454313" y="1706"/>
                  <a:pt x="542925" y="9525"/>
                </a:cubicBezTo>
                <a:cubicBezTo>
                  <a:pt x="562928" y="11290"/>
                  <a:pt x="581025" y="22225"/>
                  <a:pt x="600075" y="28575"/>
                </a:cubicBezTo>
                <a:cubicBezTo>
                  <a:pt x="635385" y="40345"/>
                  <a:pt x="619670" y="33610"/>
                  <a:pt x="647700" y="47625"/>
                </a:cubicBezTo>
              </a:path>
            </a:pathLst>
          </a:custGeom>
          <a:noFill/>
          <a:ln w="1905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5419725" y="1571625"/>
            <a:ext cx="1057275" cy="171450"/>
          </a:xfrm>
          <a:custGeom>
            <a:avLst/>
            <a:gdLst>
              <a:gd name="connsiteX0" fmla="*/ 0 w 1057275"/>
              <a:gd name="connsiteY0" fmla="*/ 171450 h 171450"/>
              <a:gd name="connsiteX1" fmla="*/ 28575 w 1057275"/>
              <a:gd name="connsiteY1" fmla="*/ 123825 h 171450"/>
              <a:gd name="connsiteX2" fmla="*/ 57150 w 1057275"/>
              <a:gd name="connsiteY2" fmla="*/ 114300 h 171450"/>
              <a:gd name="connsiteX3" fmla="*/ 114300 w 1057275"/>
              <a:gd name="connsiteY3" fmla="*/ 76200 h 171450"/>
              <a:gd name="connsiteX4" fmla="*/ 171450 w 1057275"/>
              <a:gd name="connsiteY4" fmla="*/ 47625 h 171450"/>
              <a:gd name="connsiteX5" fmla="*/ 228600 w 1057275"/>
              <a:gd name="connsiteY5" fmla="*/ 28575 h 171450"/>
              <a:gd name="connsiteX6" fmla="*/ 285750 w 1057275"/>
              <a:gd name="connsiteY6" fmla="*/ 9525 h 171450"/>
              <a:gd name="connsiteX7" fmla="*/ 314325 w 1057275"/>
              <a:gd name="connsiteY7" fmla="*/ 0 h 171450"/>
              <a:gd name="connsiteX8" fmla="*/ 733425 w 1057275"/>
              <a:gd name="connsiteY8" fmla="*/ 19050 h 171450"/>
              <a:gd name="connsiteX9" fmla="*/ 809625 w 1057275"/>
              <a:gd name="connsiteY9" fmla="*/ 38100 h 171450"/>
              <a:gd name="connsiteX10" fmla="*/ 838200 w 1057275"/>
              <a:gd name="connsiteY10" fmla="*/ 47625 h 171450"/>
              <a:gd name="connsiteX11" fmla="*/ 866775 w 1057275"/>
              <a:gd name="connsiteY11" fmla="*/ 66675 h 171450"/>
              <a:gd name="connsiteX12" fmla="*/ 904875 w 1057275"/>
              <a:gd name="connsiteY12" fmla="*/ 76200 h 171450"/>
              <a:gd name="connsiteX13" fmla="*/ 981075 w 1057275"/>
              <a:gd name="connsiteY13" fmla="*/ 104775 h 171450"/>
              <a:gd name="connsiteX14" fmla="*/ 1038225 w 1057275"/>
              <a:gd name="connsiteY14" fmla="*/ 133350 h 171450"/>
              <a:gd name="connsiteX15" fmla="*/ 1057275 w 1057275"/>
              <a:gd name="connsiteY15" fmla="*/ 133350 h 17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57275" h="171450">
                <a:moveTo>
                  <a:pt x="0" y="171450"/>
                </a:moveTo>
                <a:cubicBezTo>
                  <a:pt x="9525" y="155575"/>
                  <a:pt x="15484" y="136916"/>
                  <a:pt x="28575" y="123825"/>
                </a:cubicBezTo>
                <a:cubicBezTo>
                  <a:pt x="35675" y="116725"/>
                  <a:pt x="48373" y="119176"/>
                  <a:pt x="57150" y="114300"/>
                </a:cubicBezTo>
                <a:cubicBezTo>
                  <a:pt x="77164" y="103181"/>
                  <a:pt x="92580" y="83440"/>
                  <a:pt x="114300" y="76200"/>
                </a:cubicBezTo>
                <a:cubicBezTo>
                  <a:pt x="218513" y="41462"/>
                  <a:pt x="60663" y="96864"/>
                  <a:pt x="171450" y="47625"/>
                </a:cubicBezTo>
                <a:cubicBezTo>
                  <a:pt x="189800" y="39470"/>
                  <a:pt x="209550" y="34925"/>
                  <a:pt x="228600" y="28575"/>
                </a:cubicBezTo>
                <a:lnTo>
                  <a:pt x="285750" y="9525"/>
                </a:lnTo>
                <a:lnTo>
                  <a:pt x="314325" y="0"/>
                </a:lnTo>
                <a:cubicBezTo>
                  <a:pt x="335466" y="641"/>
                  <a:pt x="634070" y="3362"/>
                  <a:pt x="733425" y="19050"/>
                </a:cubicBezTo>
                <a:cubicBezTo>
                  <a:pt x="759286" y="23133"/>
                  <a:pt x="784787" y="29821"/>
                  <a:pt x="809625" y="38100"/>
                </a:cubicBezTo>
                <a:cubicBezTo>
                  <a:pt x="819150" y="41275"/>
                  <a:pt x="829220" y="43135"/>
                  <a:pt x="838200" y="47625"/>
                </a:cubicBezTo>
                <a:cubicBezTo>
                  <a:pt x="848439" y="52745"/>
                  <a:pt x="856253" y="62166"/>
                  <a:pt x="866775" y="66675"/>
                </a:cubicBezTo>
                <a:cubicBezTo>
                  <a:pt x="878807" y="71832"/>
                  <a:pt x="892618" y="71603"/>
                  <a:pt x="904875" y="76200"/>
                </a:cubicBezTo>
                <a:cubicBezTo>
                  <a:pt x="1046923" y="129468"/>
                  <a:pt x="844160" y="65656"/>
                  <a:pt x="981075" y="104775"/>
                </a:cubicBezTo>
                <a:cubicBezTo>
                  <a:pt x="1079653" y="132940"/>
                  <a:pt x="933863" y="91605"/>
                  <a:pt x="1038225" y="133350"/>
                </a:cubicBezTo>
                <a:cubicBezTo>
                  <a:pt x="1044121" y="135708"/>
                  <a:pt x="1050925" y="133350"/>
                  <a:pt x="1057275" y="133350"/>
                </a:cubicBezTo>
              </a:path>
            </a:pathLst>
          </a:custGeom>
          <a:noFill/>
          <a:ln w="1905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6972300" y="1647825"/>
            <a:ext cx="238125" cy="47625"/>
          </a:xfrm>
          <a:custGeom>
            <a:avLst/>
            <a:gdLst>
              <a:gd name="connsiteX0" fmla="*/ 0 w 238125"/>
              <a:gd name="connsiteY0" fmla="*/ 47625 h 47625"/>
              <a:gd name="connsiteX1" fmla="*/ 47625 w 238125"/>
              <a:gd name="connsiteY1" fmla="*/ 19050 h 47625"/>
              <a:gd name="connsiteX2" fmla="*/ 104775 w 238125"/>
              <a:gd name="connsiteY2" fmla="*/ 0 h 47625"/>
              <a:gd name="connsiteX3" fmla="*/ 228600 w 238125"/>
              <a:gd name="connsiteY3" fmla="*/ 28575 h 47625"/>
              <a:gd name="connsiteX4" fmla="*/ 238125 w 238125"/>
              <a:gd name="connsiteY4" fmla="*/ 38100 h 4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125" h="47625">
                <a:moveTo>
                  <a:pt x="0" y="47625"/>
                </a:moveTo>
                <a:cubicBezTo>
                  <a:pt x="15875" y="38100"/>
                  <a:pt x="30771" y="26711"/>
                  <a:pt x="47625" y="19050"/>
                </a:cubicBezTo>
                <a:cubicBezTo>
                  <a:pt x="65906" y="10741"/>
                  <a:pt x="104775" y="0"/>
                  <a:pt x="104775" y="0"/>
                </a:cubicBezTo>
                <a:cubicBezTo>
                  <a:pt x="191717" y="8694"/>
                  <a:pt x="180543" y="-7468"/>
                  <a:pt x="228600" y="28575"/>
                </a:cubicBezTo>
                <a:cubicBezTo>
                  <a:pt x="232192" y="31269"/>
                  <a:pt x="234950" y="34925"/>
                  <a:pt x="238125" y="38100"/>
                </a:cubicBezTo>
              </a:path>
            </a:pathLst>
          </a:custGeom>
          <a:noFill/>
          <a:ln w="19050">
            <a:solidFill>
              <a:schemeClr val="accent3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6962775" y="1600200"/>
            <a:ext cx="742950" cy="123825"/>
          </a:xfrm>
          <a:custGeom>
            <a:avLst/>
            <a:gdLst>
              <a:gd name="connsiteX0" fmla="*/ 0 w 742950"/>
              <a:gd name="connsiteY0" fmla="*/ 104775 h 123825"/>
              <a:gd name="connsiteX1" fmla="*/ 47625 w 742950"/>
              <a:gd name="connsiteY1" fmla="*/ 76200 h 123825"/>
              <a:gd name="connsiteX2" fmla="*/ 104775 w 742950"/>
              <a:gd name="connsiteY2" fmla="*/ 38100 h 123825"/>
              <a:gd name="connsiteX3" fmla="*/ 161925 w 742950"/>
              <a:gd name="connsiteY3" fmla="*/ 19050 h 123825"/>
              <a:gd name="connsiteX4" fmla="*/ 190500 w 742950"/>
              <a:gd name="connsiteY4" fmla="*/ 9525 h 123825"/>
              <a:gd name="connsiteX5" fmla="*/ 219075 w 742950"/>
              <a:gd name="connsiteY5" fmla="*/ 0 h 123825"/>
              <a:gd name="connsiteX6" fmla="*/ 561975 w 742950"/>
              <a:gd name="connsiteY6" fmla="*/ 19050 h 123825"/>
              <a:gd name="connsiteX7" fmla="*/ 628650 w 742950"/>
              <a:gd name="connsiteY7" fmla="*/ 38100 h 123825"/>
              <a:gd name="connsiteX8" fmla="*/ 714375 w 742950"/>
              <a:gd name="connsiteY8" fmla="*/ 85725 h 123825"/>
              <a:gd name="connsiteX9" fmla="*/ 742950 w 742950"/>
              <a:gd name="connsiteY9" fmla="*/ 123825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42950" h="123825">
                <a:moveTo>
                  <a:pt x="0" y="104775"/>
                </a:moveTo>
                <a:cubicBezTo>
                  <a:pt x="15875" y="95250"/>
                  <a:pt x="32006" y="86139"/>
                  <a:pt x="47625" y="76200"/>
                </a:cubicBezTo>
                <a:cubicBezTo>
                  <a:pt x="66941" y="63908"/>
                  <a:pt x="83055" y="45340"/>
                  <a:pt x="104775" y="38100"/>
                </a:cubicBezTo>
                <a:lnTo>
                  <a:pt x="161925" y="19050"/>
                </a:lnTo>
                <a:lnTo>
                  <a:pt x="190500" y="9525"/>
                </a:lnTo>
                <a:lnTo>
                  <a:pt x="219075" y="0"/>
                </a:lnTo>
                <a:cubicBezTo>
                  <a:pt x="427931" y="6737"/>
                  <a:pt x="434654" y="-9244"/>
                  <a:pt x="561975" y="19050"/>
                </a:cubicBezTo>
                <a:cubicBezTo>
                  <a:pt x="570196" y="20877"/>
                  <a:pt x="618043" y="32207"/>
                  <a:pt x="628650" y="38100"/>
                </a:cubicBezTo>
                <a:cubicBezTo>
                  <a:pt x="726906" y="92687"/>
                  <a:pt x="649717" y="64172"/>
                  <a:pt x="714375" y="85725"/>
                </a:cubicBezTo>
                <a:cubicBezTo>
                  <a:pt x="735916" y="118036"/>
                  <a:pt x="725330" y="106205"/>
                  <a:pt x="742950" y="123825"/>
                </a:cubicBezTo>
              </a:path>
            </a:pathLst>
          </a:custGeom>
          <a:noFill/>
          <a:ln w="19050">
            <a:solidFill>
              <a:schemeClr val="accent4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6972300" y="1571625"/>
            <a:ext cx="1057275" cy="152400"/>
          </a:xfrm>
          <a:custGeom>
            <a:avLst/>
            <a:gdLst>
              <a:gd name="connsiteX0" fmla="*/ 0 w 1057275"/>
              <a:gd name="connsiteY0" fmla="*/ 142875 h 152400"/>
              <a:gd name="connsiteX1" fmla="*/ 47625 w 1057275"/>
              <a:gd name="connsiteY1" fmla="*/ 133350 h 152400"/>
              <a:gd name="connsiteX2" fmla="*/ 76200 w 1057275"/>
              <a:gd name="connsiteY2" fmla="*/ 123825 h 152400"/>
              <a:gd name="connsiteX3" fmla="*/ 114300 w 1057275"/>
              <a:gd name="connsiteY3" fmla="*/ 114300 h 152400"/>
              <a:gd name="connsiteX4" fmla="*/ 142875 w 1057275"/>
              <a:gd name="connsiteY4" fmla="*/ 104775 h 152400"/>
              <a:gd name="connsiteX5" fmla="*/ 190500 w 1057275"/>
              <a:gd name="connsiteY5" fmla="*/ 95250 h 152400"/>
              <a:gd name="connsiteX6" fmla="*/ 219075 w 1057275"/>
              <a:gd name="connsiteY6" fmla="*/ 76200 h 152400"/>
              <a:gd name="connsiteX7" fmla="*/ 257175 w 1057275"/>
              <a:gd name="connsiteY7" fmla="*/ 66675 h 152400"/>
              <a:gd name="connsiteX8" fmla="*/ 285750 w 1057275"/>
              <a:gd name="connsiteY8" fmla="*/ 57150 h 152400"/>
              <a:gd name="connsiteX9" fmla="*/ 390525 w 1057275"/>
              <a:gd name="connsiteY9" fmla="*/ 38100 h 152400"/>
              <a:gd name="connsiteX10" fmla="*/ 428625 w 1057275"/>
              <a:gd name="connsiteY10" fmla="*/ 28575 h 152400"/>
              <a:gd name="connsiteX11" fmla="*/ 571500 w 1057275"/>
              <a:gd name="connsiteY11" fmla="*/ 9525 h 152400"/>
              <a:gd name="connsiteX12" fmla="*/ 628650 w 1057275"/>
              <a:gd name="connsiteY12" fmla="*/ 0 h 152400"/>
              <a:gd name="connsiteX13" fmla="*/ 819150 w 1057275"/>
              <a:gd name="connsiteY13" fmla="*/ 9525 h 152400"/>
              <a:gd name="connsiteX14" fmla="*/ 904875 w 1057275"/>
              <a:gd name="connsiteY14" fmla="*/ 28575 h 152400"/>
              <a:gd name="connsiteX15" fmla="*/ 990600 w 1057275"/>
              <a:gd name="connsiteY15" fmla="*/ 76200 h 152400"/>
              <a:gd name="connsiteX16" fmla="*/ 1019175 w 1057275"/>
              <a:gd name="connsiteY16" fmla="*/ 104775 h 152400"/>
              <a:gd name="connsiteX17" fmla="*/ 1057275 w 1057275"/>
              <a:gd name="connsiteY17" fmla="*/ 15240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57275" h="152400">
                <a:moveTo>
                  <a:pt x="0" y="142875"/>
                </a:moveTo>
                <a:cubicBezTo>
                  <a:pt x="15875" y="139700"/>
                  <a:pt x="31919" y="137277"/>
                  <a:pt x="47625" y="133350"/>
                </a:cubicBezTo>
                <a:cubicBezTo>
                  <a:pt x="57365" y="130915"/>
                  <a:pt x="66546" y="126583"/>
                  <a:pt x="76200" y="123825"/>
                </a:cubicBezTo>
                <a:cubicBezTo>
                  <a:pt x="88787" y="120229"/>
                  <a:pt x="101713" y="117896"/>
                  <a:pt x="114300" y="114300"/>
                </a:cubicBezTo>
                <a:cubicBezTo>
                  <a:pt x="123954" y="111542"/>
                  <a:pt x="133135" y="107210"/>
                  <a:pt x="142875" y="104775"/>
                </a:cubicBezTo>
                <a:cubicBezTo>
                  <a:pt x="158581" y="100848"/>
                  <a:pt x="174625" y="98425"/>
                  <a:pt x="190500" y="95250"/>
                </a:cubicBezTo>
                <a:cubicBezTo>
                  <a:pt x="200025" y="88900"/>
                  <a:pt x="208553" y="80709"/>
                  <a:pt x="219075" y="76200"/>
                </a:cubicBezTo>
                <a:cubicBezTo>
                  <a:pt x="231107" y="71043"/>
                  <a:pt x="244588" y="70271"/>
                  <a:pt x="257175" y="66675"/>
                </a:cubicBezTo>
                <a:cubicBezTo>
                  <a:pt x="266829" y="63917"/>
                  <a:pt x="276010" y="59585"/>
                  <a:pt x="285750" y="57150"/>
                </a:cubicBezTo>
                <a:cubicBezTo>
                  <a:pt x="326613" y="46934"/>
                  <a:pt x="348064" y="46592"/>
                  <a:pt x="390525" y="38100"/>
                </a:cubicBezTo>
                <a:cubicBezTo>
                  <a:pt x="403362" y="35533"/>
                  <a:pt x="415745" y="30917"/>
                  <a:pt x="428625" y="28575"/>
                </a:cubicBezTo>
                <a:cubicBezTo>
                  <a:pt x="468211" y="21377"/>
                  <a:pt x="532801" y="15053"/>
                  <a:pt x="571500" y="9525"/>
                </a:cubicBezTo>
                <a:cubicBezTo>
                  <a:pt x="590619" y="6794"/>
                  <a:pt x="609600" y="3175"/>
                  <a:pt x="628650" y="0"/>
                </a:cubicBezTo>
                <a:cubicBezTo>
                  <a:pt x="692150" y="3175"/>
                  <a:pt x="755773" y="4455"/>
                  <a:pt x="819150" y="9525"/>
                </a:cubicBezTo>
                <a:cubicBezTo>
                  <a:pt x="832790" y="10616"/>
                  <a:pt x="888929" y="24019"/>
                  <a:pt x="904875" y="28575"/>
                </a:cubicBezTo>
                <a:cubicBezTo>
                  <a:pt x="938412" y="38157"/>
                  <a:pt x="963311" y="48911"/>
                  <a:pt x="990600" y="76200"/>
                </a:cubicBezTo>
                <a:cubicBezTo>
                  <a:pt x="1000125" y="85725"/>
                  <a:pt x="1010551" y="94427"/>
                  <a:pt x="1019175" y="104775"/>
                </a:cubicBezTo>
                <a:cubicBezTo>
                  <a:pt x="1079253" y="176869"/>
                  <a:pt x="1001853" y="96978"/>
                  <a:pt x="1057275" y="152400"/>
                </a:cubicBezTo>
              </a:path>
            </a:pathLst>
          </a:custGeom>
          <a:noFill/>
          <a:ln w="19050">
            <a:solidFill>
              <a:schemeClr val="accent6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8077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  <p:extLst mod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5.3 Add, Subtract, and Multiply Polynomials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+2</m:t>
                        </m:r>
                      </m:e>
                    </m:d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Multiply the 1</a:t>
                </a:r>
                <a:r>
                  <a:rPr lang="en-US" baseline="30000" dirty="0"/>
                  <a:t>st</a:t>
                </a:r>
                <a:r>
                  <a:rPr lang="en-US" dirty="0"/>
                  <a:t> two parts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d>
                              <m:dPr>
                                <m:ctrlPr>
                                  <a:rPr lang="en-US" i="1" dirty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dirty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i="1" dirty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</m:e>
                            </m:d>
                          </m:e>
                        </m:d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b="0" i="1" dirty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 dirty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d>
                              <m:dPr>
                                <m:ctrlPr>
                                  <a:rPr lang="en-US" i="1" dirty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dirty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i="1" dirty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</m:e>
                            </m:d>
                          </m:e>
                        </m:d>
                      </m:e>
                    </m:d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d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dirty="0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dirty="0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 dirty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 dirty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 dirty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 dirty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dirty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 dirty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d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d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lvl="1"/>
                <a:r>
                  <a:rPr lang="en-US" dirty="0">
                    <a:latin typeface="Cambria Math" panose="02040503050406030204" pitchFamily="18" charset="0"/>
                  </a:rPr>
                  <a:t>Multiply the result with the 3</a:t>
                </a:r>
                <a:r>
                  <a:rPr lang="en-US" baseline="30000" dirty="0">
                    <a:latin typeface="Cambria Math" panose="02040503050406030204" pitchFamily="18" charset="0"/>
                  </a:rPr>
                  <a:t>rd</a:t>
                </a:r>
                <a:r>
                  <a:rPr lang="en-US" dirty="0">
                    <a:latin typeface="Cambria Math" panose="02040503050406030204" pitchFamily="18" charset="0"/>
                  </a:rPr>
                  <a:t> part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d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+4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6"/>
                <a:stretch>
                  <a:fillRect l="-267" t="-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reeform 3"/>
          <p:cNvSpPr/>
          <p:nvPr/>
        </p:nvSpPr>
        <p:spPr>
          <a:xfrm>
            <a:off x="400050" y="1333500"/>
            <a:ext cx="819150" cy="123825"/>
          </a:xfrm>
          <a:custGeom>
            <a:avLst/>
            <a:gdLst>
              <a:gd name="connsiteX0" fmla="*/ 0 w 819150"/>
              <a:gd name="connsiteY0" fmla="*/ 123825 h 123825"/>
              <a:gd name="connsiteX1" fmla="*/ 38100 w 819150"/>
              <a:gd name="connsiteY1" fmla="*/ 76200 h 123825"/>
              <a:gd name="connsiteX2" fmla="*/ 123825 w 819150"/>
              <a:gd name="connsiteY2" fmla="*/ 28575 h 123825"/>
              <a:gd name="connsiteX3" fmla="*/ 180975 w 819150"/>
              <a:gd name="connsiteY3" fmla="*/ 0 h 123825"/>
              <a:gd name="connsiteX4" fmla="*/ 590550 w 819150"/>
              <a:gd name="connsiteY4" fmla="*/ 19050 h 123825"/>
              <a:gd name="connsiteX5" fmla="*/ 695325 w 819150"/>
              <a:gd name="connsiteY5" fmla="*/ 47625 h 123825"/>
              <a:gd name="connsiteX6" fmla="*/ 733425 w 819150"/>
              <a:gd name="connsiteY6" fmla="*/ 57150 h 123825"/>
              <a:gd name="connsiteX7" fmla="*/ 762000 w 819150"/>
              <a:gd name="connsiteY7" fmla="*/ 85725 h 123825"/>
              <a:gd name="connsiteX8" fmla="*/ 819150 w 819150"/>
              <a:gd name="connsiteY8" fmla="*/ 114300 h 123825"/>
              <a:gd name="connsiteX9" fmla="*/ 819150 w 819150"/>
              <a:gd name="connsiteY9" fmla="*/ 123825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19150" h="123825">
                <a:moveTo>
                  <a:pt x="0" y="123825"/>
                </a:moveTo>
                <a:cubicBezTo>
                  <a:pt x="12700" y="107950"/>
                  <a:pt x="22989" y="89800"/>
                  <a:pt x="38100" y="76200"/>
                </a:cubicBezTo>
                <a:cubicBezTo>
                  <a:pt x="113181" y="8627"/>
                  <a:pt x="69330" y="55823"/>
                  <a:pt x="123825" y="28575"/>
                </a:cubicBezTo>
                <a:cubicBezTo>
                  <a:pt x="197683" y="-8354"/>
                  <a:pt x="109151" y="23941"/>
                  <a:pt x="180975" y="0"/>
                </a:cubicBezTo>
                <a:cubicBezTo>
                  <a:pt x="330628" y="4402"/>
                  <a:pt x="451514" y="-812"/>
                  <a:pt x="590550" y="19050"/>
                </a:cubicBezTo>
                <a:cubicBezTo>
                  <a:pt x="667431" y="30033"/>
                  <a:pt x="610951" y="26532"/>
                  <a:pt x="695325" y="47625"/>
                </a:cubicBezTo>
                <a:lnTo>
                  <a:pt x="733425" y="57150"/>
                </a:lnTo>
                <a:cubicBezTo>
                  <a:pt x="742950" y="66675"/>
                  <a:pt x="750792" y="78253"/>
                  <a:pt x="762000" y="85725"/>
                </a:cubicBezTo>
                <a:cubicBezTo>
                  <a:pt x="808481" y="116713"/>
                  <a:pt x="774187" y="69337"/>
                  <a:pt x="819150" y="114300"/>
                </a:cubicBezTo>
                <a:lnTo>
                  <a:pt x="819150" y="123825"/>
                </a:lnTo>
              </a:path>
            </a:pathLst>
          </a:custGeom>
          <a:noFill/>
          <a:ln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638175" y="1352550"/>
            <a:ext cx="542925" cy="95250"/>
          </a:xfrm>
          <a:custGeom>
            <a:avLst/>
            <a:gdLst>
              <a:gd name="connsiteX0" fmla="*/ 0 w 542925"/>
              <a:gd name="connsiteY0" fmla="*/ 95250 h 95250"/>
              <a:gd name="connsiteX1" fmla="*/ 57150 w 542925"/>
              <a:gd name="connsiteY1" fmla="*/ 28575 h 95250"/>
              <a:gd name="connsiteX2" fmla="*/ 114300 w 542925"/>
              <a:gd name="connsiteY2" fmla="*/ 9525 h 95250"/>
              <a:gd name="connsiteX3" fmla="*/ 142875 w 542925"/>
              <a:gd name="connsiteY3" fmla="*/ 0 h 95250"/>
              <a:gd name="connsiteX4" fmla="*/ 390525 w 542925"/>
              <a:gd name="connsiteY4" fmla="*/ 9525 h 95250"/>
              <a:gd name="connsiteX5" fmla="*/ 447675 w 542925"/>
              <a:gd name="connsiteY5" fmla="*/ 28575 h 95250"/>
              <a:gd name="connsiteX6" fmla="*/ 476250 w 542925"/>
              <a:gd name="connsiteY6" fmla="*/ 47625 h 95250"/>
              <a:gd name="connsiteX7" fmla="*/ 504825 w 542925"/>
              <a:gd name="connsiteY7" fmla="*/ 57150 h 95250"/>
              <a:gd name="connsiteX8" fmla="*/ 542925 w 542925"/>
              <a:gd name="connsiteY8" fmla="*/ 85725 h 95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2925" h="95250">
                <a:moveTo>
                  <a:pt x="0" y="95250"/>
                </a:moveTo>
                <a:cubicBezTo>
                  <a:pt x="21533" y="59361"/>
                  <a:pt x="21167" y="44567"/>
                  <a:pt x="57150" y="28575"/>
                </a:cubicBezTo>
                <a:cubicBezTo>
                  <a:pt x="75500" y="20420"/>
                  <a:pt x="95250" y="15875"/>
                  <a:pt x="114300" y="9525"/>
                </a:cubicBezTo>
                <a:lnTo>
                  <a:pt x="142875" y="0"/>
                </a:lnTo>
                <a:cubicBezTo>
                  <a:pt x="225425" y="3175"/>
                  <a:pt x="308275" y="1814"/>
                  <a:pt x="390525" y="9525"/>
                </a:cubicBezTo>
                <a:cubicBezTo>
                  <a:pt x="410518" y="11399"/>
                  <a:pt x="430967" y="17436"/>
                  <a:pt x="447675" y="28575"/>
                </a:cubicBezTo>
                <a:cubicBezTo>
                  <a:pt x="457200" y="34925"/>
                  <a:pt x="466011" y="42505"/>
                  <a:pt x="476250" y="47625"/>
                </a:cubicBezTo>
                <a:cubicBezTo>
                  <a:pt x="485230" y="52115"/>
                  <a:pt x="495845" y="52660"/>
                  <a:pt x="504825" y="57150"/>
                </a:cubicBezTo>
                <a:cubicBezTo>
                  <a:pt x="526366" y="67920"/>
                  <a:pt x="529530" y="72330"/>
                  <a:pt x="542925" y="85725"/>
                </a:cubicBezTo>
              </a:path>
            </a:pathLst>
          </a:custGeom>
          <a:noFill/>
          <a:ln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857250" y="2019300"/>
            <a:ext cx="219075" cy="38155"/>
          </a:xfrm>
          <a:custGeom>
            <a:avLst/>
            <a:gdLst>
              <a:gd name="connsiteX0" fmla="*/ 0 w 219075"/>
              <a:gd name="connsiteY0" fmla="*/ 28575 h 38155"/>
              <a:gd name="connsiteX1" fmla="*/ 47625 w 219075"/>
              <a:gd name="connsiteY1" fmla="*/ 9525 h 38155"/>
              <a:gd name="connsiteX2" fmla="*/ 76200 w 219075"/>
              <a:gd name="connsiteY2" fmla="*/ 0 h 38155"/>
              <a:gd name="connsiteX3" fmla="*/ 190500 w 219075"/>
              <a:gd name="connsiteY3" fmla="*/ 9525 h 38155"/>
              <a:gd name="connsiteX4" fmla="*/ 219075 w 219075"/>
              <a:gd name="connsiteY4" fmla="*/ 38100 h 38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075" h="38155">
                <a:moveTo>
                  <a:pt x="0" y="28575"/>
                </a:moveTo>
                <a:cubicBezTo>
                  <a:pt x="15875" y="22225"/>
                  <a:pt x="31616" y="15528"/>
                  <a:pt x="47625" y="9525"/>
                </a:cubicBezTo>
                <a:cubicBezTo>
                  <a:pt x="57026" y="6000"/>
                  <a:pt x="66160" y="0"/>
                  <a:pt x="76200" y="0"/>
                </a:cubicBezTo>
                <a:cubicBezTo>
                  <a:pt x="114432" y="0"/>
                  <a:pt x="152400" y="6350"/>
                  <a:pt x="190500" y="9525"/>
                </a:cubicBezTo>
                <a:cubicBezTo>
                  <a:pt x="211311" y="40742"/>
                  <a:pt x="198102" y="38100"/>
                  <a:pt x="219075" y="38100"/>
                </a:cubicBezTo>
              </a:path>
            </a:pathLst>
          </a:custGeom>
          <a:noFill/>
          <a:ln>
            <a:solidFill>
              <a:schemeClr val="accent3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847725" y="1941074"/>
            <a:ext cx="590550" cy="97276"/>
          </a:xfrm>
          <a:custGeom>
            <a:avLst/>
            <a:gdLst>
              <a:gd name="connsiteX0" fmla="*/ 0 w 590550"/>
              <a:gd name="connsiteY0" fmla="*/ 97276 h 97276"/>
              <a:gd name="connsiteX1" fmla="*/ 76200 w 590550"/>
              <a:gd name="connsiteY1" fmla="*/ 40126 h 97276"/>
              <a:gd name="connsiteX2" fmla="*/ 104775 w 590550"/>
              <a:gd name="connsiteY2" fmla="*/ 21076 h 97276"/>
              <a:gd name="connsiteX3" fmla="*/ 161925 w 590550"/>
              <a:gd name="connsiteY3" fmla="*/ 2026 h 97276"/>
              <a:gd name="connsiteX4" fmla="*/ 561975 w 590550"/>
              <a:gd name="connsiteY4" fmla="*/ 11551 h 97276"/>
              <a:gd name="connsiteX5" fmla="*/ 581025 w 590550"/>
              <a:gd name="connsiteY5" fmla="*/ 68701 h 97276"/>
              <a:gd name="connsiteX6" fmla="*/ 590550 w 590550"/>
              <a:gd name="connsiteY6" fmla="*/ 78226 h 97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0550" h="97276">
                <a:moveTo>
                  <a:pt x="0" y="97276"/>
                </a:moveTo>
                <a:cubicBezTo>
                  <a:pt x="91898" y="5378"/>
                  <a:pt x="9702" y="73375"/>
                  <a:pt x="76200" y="40126"/>
                </a:cubicBezTo>
                <a:cubicBezTo>
                  <a:pt x="86439" y="35006"/>
                  <a:pt x="94314" y="25725"/>
                  <a:pt x="104775" y="21076"/>
                </a:cubicBezTo>
                <a:cubicBezTo>
                  <a:pt x="123125" y="12921"/>
                  <a:pt x="161925" y="2026"/>
                  <a:pt x="161925" y="2026"/>
                </a:cubicBezTo>
                <a:cubicBezTo>
                  <a:pt x="295275" y="5201"/>
                  <a:pt x="430244" y="-9406"/>
                  <a:pt x="561975" y="11551"/>
                </a:cubicBezTo>
                <a:cubicBezTo>
                  <a:pt x="581806" y="14706"/>
                  <a:pt x="566826" y="54502"/>
                  <a:pt x="581025" y="68701"/>
                </a:cubicBezTo>
                <a:lnTo>
                  <a:pt x="590550" y="78226"/>
                </a:lnTo>
              </a:path>
            </a:pathLst>
          </a:custGeom>
          <a:noFill/>
          <a:ln>
            <a:solidFill>
              <a:schemeClr val="accent4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2057400" y="1952625"/>
            <a:ext cx="314325" cy="85725"/>
          </a:xfrm>
          <a:custGeom>
            <a:avLst/>
            <a:gdLst>
              <a:gd name="connsiteX0" fmla="*/ 0 w 314325"/>
              <a:gd name="connsiteY0" fmla="*/ 85725 h 85725"/>
              <a:gd name="connsiteX1" fmla="*/ 47625 w 314325"/>
              <a:gd name="connsiteY1" fmla="*/ 57150 h 85725"/>
              <a:gd name="connsiteX2" fmla="*/ 66675 w 314325"/>
              <a:gd name="connsiteY2" fmla="*/ 28575 h 85725"/>
              <a:gd name="connsiteX3" fmla="*/ 123825 w 314325"/>
              <a:gd name="connsiteY3" fmla="*/ 9525 h 85725"/>
              <a:gd name="connsiteX4" fmla="*/ 152400 w 314325"/>
              <a:gd name="connsiteY4" fmla="*/ 0 h 85725"/>
              <a:gd name="connsiteX5" fmla="*/ 276225 w 314325"/>
              <a:gd name="connsiteY5" fmla="*/ 19050 h 85725"/>
              <a:gd name="connsiteX6" fmla="*/ 304800 w 314325"/>
              <a:gd name="connsiteY6" fmla="*/ 38100 h 85725"/>
              <a:gd name="connsiteX7" fmla="*/ 314325 w 314325"/>
              <a:gd name="connsiteY7" fmla="*/ 66675 h 8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4325" h="85725">
                <a:moveTo>
                  <a:pt x="0" y="85725"/>
                </a:moveTo>
                <a:cubicBezTo>
                  <a:pt x="15875" y="76200"/>
                  <a:pt x="33569" y="69198"/>
                  <a:pt x="47625" y="57150"/>
                </a:cubicBezTo>
                <a:cubicBezTo>
                  <a:pt x="56317" y="49700"/>
                  <a:pt x="56967" y="34642"/>
                  <a:pt x="66675" y="28575"/>
                </a:cubicBezTo>
                <a:cubicBezTo>
                  <a:pt x="83703" y="17932"/>
                  <a:pt x="104775" y="15875"/>
                  <a:pt x="123825" y="9525"/>
                </a:cubicBezTo>
                <a:lnTo>
                  <a:pt x="152400" y="0"/>
                </a:lnTo>
                <a:cubicBezTo>
                  <a:pt x="179717" y="2732"/>
                  <a:pt x="241898" y="1887"/>
                  <a:pt x="276225" y="19050"/>
                </a:cubicBezTo>
                <a:cubicBezTo>
                  <a:pt x="286464" y="24170"/>
                  <a:pt x="295275" y="31750"/>
                  <a:pt x="304800" y="38100"/>
                </a:cubicBezTo>
                <a:lnTo>
                  <a:pt x="314325" y="66675"/>
                </a:lnTo>
              </a:path>
            </a:pathLst>
          </a:custGeom>
          <a:noFill/>
          <a:ln>
            <a:solidFill>
              <a:schemeClr val="accent5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2057400" y="1924050"/>
            <a:ext cx="638175" cy="114300"/>
          </a:xfrm>
          <a:custGeom>
            <a:avLst/>
            <a:gdLst>
              <a:gd name="connsiteX0" fmla="*/ 0 w 638175"/>
              <a:gd name="connsiteY0" fmla="*/ 114300 h 114300"/>
              <a:gd name="connsiteX1" fmla="*/ 47625 w 638175"/>
              <a:gd name="connsiteY1" fmla="*/ 85725 h 114300"/>
              <a:gd name="connsiteX2" fmla="*/ 142875 w 638175"/>
              <a:gd name="connsiteY2" fmla="*/ 57150 h 114300"/>
              <a:gd name="connsiteX3" fmla="*/ 171450 w 638175"/>
              <a:gd name="connsiteY3" fmla="*/ 38100 h 114300"/>
              <a:gd name="connsiteX4" fmla="*/ 266700 w 638175"/>
              <a:gd name="connsiteY4" fmla="*/ 9525 h 114300"/>
              <a:gd name="connsiteX5" fmla="*/ 295275 w 638175"/>
              <a:gd name="connsiteY5" fmla="*/ 0 h 114300"/>
              <a:gd name="connsiteX6" fmla="*/ 514350 w 638175"/>
              <a:gd name="connsiteY6" fmla="*/ 9525 h 114300"/>
              <a:gd name="connsiteX7" fmla="*/ 542925 w 638175"/>
              <a:gd name="connsiteY7" fmla="*/ 19050 h 114300"/>
              <a:gd name="connsiteX8" fmla="*/ 571500 w 638175"/>
              <a:gd name="connsiteY8" fmla="*/ 47625 h 114300"/>
              <a:gd name="connsiteX9" fmla="*/ 600075 w 638175"/>
              <a:gd name="connsiteY9" fmla="*/ 57150 h 114300"/>
              <a:gd name="connsiteX10" fmla="*/ 638175 w 638175"/>
              <a:gd name="connsiteY10" fmla="*/ 9525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8175" h="114300">
                <a:moveTo>
                  <a:pt x="0" y="114300"/>
                </a:moveTo>
                <a:cubicBezTo>
                  <a:pt x="15875" y="104775"/>
                  <a:pt x="30771" y="93386"/>
                  <a:pt x="47625" y="85725"/>
                </a:cubicBezTo>
                <a:cubicBezTo>
                  <a:pt x="75968" y="72842"/>
                  <a:pt x="112170" y="64826"/>
                  <a:pt x="142875" y="57150"/>
                </a:cubicBezTo>
                <a:cubicBezTo>
                  <a:pt x="152400" y="50800"/>
                  <a:pt x="160989" y="42749"/>
                  <a:pt x="171450" y="38100"/>
                </a:cubicBezTo>
                <a:cubicBezTo>
                  <a:pt x="212194" y="19992"/>
                  <a:pt x="227911" y="20608"/>
                  <a:pt x="266700" y="9525"/>
                </a:cubicBezTo>
                <a:cubicBezTo>
                  <a:pt x="276354" y="6767"/>
                  <a:pt x="285750" y="3175"/>
                  <a:pt x="295275" y="0"/>
                </a:cubicBezTo>
                <a:cubicBezTo>
                  <a:pt x="368300" y="3175"/>
                  <a:pt x="441471" y="3919"/>
                  <a:pt x="514350" y="9525"/>
                </a:cubicBezTo>
                <a:cubicBezTo>
                  <a:pt x="524361" y="10295"/>
                  <a:pt x="534571" y="13481"/>
                  <a:pt x="542925" y="19050"/>
                </a:cubicBezTo>
                <a:cubicBezTo>
                  <a:pt x="554133" y="26522"/>
                  <a:pt x="560292" y="40153"/>
                  <a:pt x="571500" y="47625"/>
                </a:cubicBezTo>
                <a:cubicBezTo>
                  <a:pt x="579854" y="53194"/>
                  <a:pt x="591095" y="52660"/>
                  <a:pt x="600075" y="57150"/>
                </a:cubicBezTo>
                <a:cubicBezTo>
                  <a:pt x="630726" y="72475"/>
                  <a:pt x="625907" y="70713"/>
                  <a:pt x="638175" y="95250"/>
                </a:cubicBezTo>
              </a:path>
            </a:pathLst>
          </a:custGeom>
          <a:noFill/>
          <a:ln>
            <a:solidFill>
              <a:schemeClr val="accent6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676275" y="3067050"/>
            <a:ext cx="286303" cy="85725"/>
          </a:xfrm>
          <a:custGeom>
            <a:avLst/>
            <a:gdLst>
              <a:gd name="connsiteX0" fmla="*/ 0 w 286303"/>
              <a:gd name="connsiteY0" fmla="*/ 57150 h 85725"/>
              <a:gd name="connsiteX1" fmla="*/ 76200 w 286303"/>
              <a:gd name="connsiteY1" fmla="*/ 38100 h 85725"/>
              <a:gd name="connsiteX2" fmla="*/ 114300 w 286303"/>
              <a:gd name="connsiteY2" fmla="*/ 19050 h 85725"/>
              <a:gd name="connsiteX3" fmla="*/ 180975 w 286303"/>
              <a:gd name="connsiteY3" fmla="*/ 0 h 85725"/>
              <a:gd name="connsiteX4" fmla="*/ 247650 w 286303"/>
              <a:gd name="connsiteY4" fmla="*/ 9525 h 85725"/>
              <a:gd name="connsiteX5" fmla="*/ 285750 w 286303"/>
              <a:gd name="connsiteY5" fmla="*/ 66675 h 85725"/>
              <a:gd name="connsiteX6" fmla="*/ 285750 w 286303"/>
              <a:gd name="connsiteY6" fmla="*/ 85725 h 8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6303" h="85725">
                <a:moveTo>
                  <a:pt x="0" y="57150"/>
                </a:moveTo>
                <a:cubicBezTo>
                  <a:pt x="25400" y="50800"/>
                  <a:pt x="51362" y="46379"/>
                  <a:pt x="76200" y="38100"/>
                </a:cubicBezTo>
                <a:cubicBezTo>
                  <a:pt x="89670" y="33610"/>
                  <a:pt x="100956" y="23902"/>
                  <a:pt x="114300" y="19050"/>
                </a:cubicBezTo>
                <a:cubicBezTo>
                  <a:pt x="136023" y="11151"/>
                  <a:pt x="158750" y="6350"/>
                  <a:pt x="180975" y="0"/>
                </a:cubicBezTo>
                <a:cubicBezTo>
                  <a:pt x="203200" y="3175"/>
                  <a:pt x="226805" y="1187"/>
                  <a:pt x="247650" y="9525"/>
                </a:cubicBezTo>
                <a:cubicBezTo>
                  <a:pt x="270630" y="18717"/>
                  <a:pt x="281427" y="45060"/>
                  <a:pt x="285750" y="66675"/>
                </a:cubicBezTo>
                <a:cubicBezTo>
                  <a:pt x="286995" y="72902"/>
                  <a:pt x="285750" y="79375"/>
                  <a:pt x="285750" y="85725"/>
                </a:cubicBezTo>
              </a:path>
            </a:pathLst>
          </a:custGeom>
          <a:noFill/>
          <a:ln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666750" y="3078755"/>
            <a:ext cx="630317" cy="93070"/>
          </a:xfrm>
          <a:custGeom>
            <a:avLst/>
            <a:gdLst>
              <a:gd name="connsiteX0" fmla="*/ 0 w 630317"/>
              <a:gd name="connsiteY0" fmla="*/ 64495 h 93070"/>
              <a:gd name="connsiteX1" fmla="*/ 114300 w 630317"/>
              <a:gd name="connsiteY1" fmla="*/ 54970 h 93070"/>
              <a:gd name="connsiteX2" fmla="*/ 161925 w 630317"/>
              <a:gd name="connsiteY2" fmla="*/ 45445 h 93070"/>
              <a:gd name="connsiteX3" fmla="*/ 228600 w 630317"/>
              <a:gd name="connsiteY3" fmla="*/ 35920 h 93070"/>
              <a:gd name="connsiteX4" fmla="*/ 323850 w 630317"/>
              <a:gd name="connsiteY4" fmla="*/ 16870 h 93070"/>
              <a:gd name="connsiteX5" fmla="*/ 628650 w 630317"/>
              <a:gd name="connsiteY5" fmla="*/ 64495 h 93070"/>
              <a:gd name="connsiteX6" fmla="*/ 628650 w 630317"/>
              <a:gd name="connsiteY6" fmla="*/ 93070 h 93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0317" h="93070">
                <a:moveTo>
                  <a:pt x="0" y="64495"/>
                </a:moveTo>
                <a:cubicBezTo>
                  <a:pt x="38100" y="61320"/>
                  <a:pt x="76330" y="59437"/>
                  <a:pt x="114300" y="54970"/>
                </a:cubicBezTo>
                <a:cubicBezTo>
                  <a:pt x="130378" y="53078"/>
                  <a:pt x="145956" y="48107"/>
                  <a:pt x="161925" y="45445"/>
                </a:cubicBezTo>
                <a:cubicBezTo>
                  <a:pt x="184070" y="41754"/>
                  <a:pt x="206491" y="39822"/>
                  <a:pt x="228600" y="35920"/>
                </a:cubicBezTo>
                <a:cubicBezTo>
                  <a:pt x="260486" y="30293"/>
                  <a:pt x="323850" y="16870"/>
                  <a:pt x="323850" y="16870"/>
                </a:cubicBezTo>
                <a:cubicBezTo>
                  <a:pt x="404254" y="19643"/>
                  <a:pt x="581273" y="-46051"/>
                  <a:pt x="628650" y="64495"/>
                </a:cubicBezTo>
                <a:cubicBezTo>
                  <a:pt x="632402" y="73250"/>
                  <a:pt x="628650" y="83545"/>
                  <a:pt x="628650" y="93070"/>
                </a:cubicBezTo>
              </a:path>
            </a:pathLst>
          </a:custGeom>
          <a:noFill/>
          <a:ln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1752600" y="3133725"/>
            <a:ext cx="219148" cy="66675"/>
          </a:xfrm>
          <a:custGeom>
            <a:avLst/>
            <a:gdLst>
              <a:gd name="connsiteX0" fmla="*/ 0 w 219148"/>
              <a:gd name="connsiteY0" fmla="*/ 66675 h 66675"/>
              <a:gd name="connsiteX1" fmla="*/ 76200 w 219148"/>
              <a:gd name="connsiteY1" fmla="*/ 38100 h 66675"/>
              <a:gd name="connsiteX2" fmla="*/ 171450 w 219148"/>
              <a:gd name="connsiteY2" fmla="*/ 0 h 66675"/>
              <a:gd name="connsiteX3" fmla="*/ 209550 w 219148"/>
              <a:gd name="connsiteY3" fmla="*/ 9525 h 66675"/>
              <a:gd name="connsiteX4" fmla="*/ 219075 w 219148"/>
              <a:gd name="connsiteY4" fmla="*/ 66675 h 6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148" h="66675">
                <a:moveTo>
                  <a:pt x="0" y="66675"/>
                </a:moveTo>
                <a:cubicBezTo>
                  <a:pt x="25400" y="57150"/>
                  <a:pt x="51570" y="49468"/>
                  <a:pt x="76200" y="38100"/>
                </a:cubicBezTo>
                <a:cubicBezTo>
                  <a:pt x="170270" y="-5317"/>
                  <a:pt x="77196" y="18851"/>
                  <a:pt x="171450" y="0"/>
                </a:cubicBezTo>
                <a:cubicBezTo>
                  <a:pt x="184150" y="3175"/>
                  <a:pt x="200293" y="268"/>
                  <a:pt x="209550" y="9525"/>
                </a:cubicBezTo>
                <a:cubicBezTo>
                  <a:pt x="220615" y="20590"/>
                  <a:pt x="219075" y="50636"/>
                  <a:pt x="219075" y="66675"/>
                </a:cubicBezTo>
              </a:path>
            </a:pathLst>
          </a:custGeom>
          <a:noFill/>
          <a:ln>
            <a:solidFill>
              <a:schemeClr val="accent3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1771650" y="3105150"/>
            <a:ext cx="533400" cy="76200"/>
          </a:xfrm>
          <a:custGeom>
            <a:avLst/>
            <a:gdLst>
              <a:gd name="connsiteX0" fmla="*/ 0 w 533400"/>
              <a:gd name="connsiteY0" fmla="*/ 76200 h 76200"/>
              <a:gd name="connsiteX1" fmla="*/ 57150 w 533400"/>
              <a:gd name="connsiteY1" fmla="*/ 47625 h 76200"/>
              <a:gd name="connsiteX2" fmla="*/ 95250 w 533400"/>
              <a:gd name="connsiteY2" fmla="*/ 38100 h 76200"/>
              <a:gd name="connsiteX3" fmla="*/ 238125 w 533400"/>
              <a:gd name="connsiteY3" fmla="*/ 0 h 76200"/>
              <a:gd name="connsiteX4" fmla="*/ 485775 w 533400"/>
              <a:gd name="connsiteY4" fmla="*/ 9525 h 76200"/>
              <a:gd name="connsiteX5" fmla="*/ 514350 w 533400"/>
              <a:gd name="connsiteY5" fmla="*/ 28575 h 76200"/>
              <a:gd name="connsiteX6" fmla="*/ 533400 w 533400"/>
              <a:gd name="connsiteY6" fmla="*/ 57150 h 7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3400" h="76200">
                <a:moveTo>
                  <a:pt x="0" y="76200"/>
                </a:moveTo>
                <a:cubicBezTo>
                  <a:pt x="19050" y="66675"/>
                  <a:pt x="37375" y="55535"/>
                  <a:pt x="57150" y="47625"/>
                </a:cubicBezTo>
                <a:cubicBezTo>
                  <a:pt x="69305" y="42763"/>
                  <a:pt x="82738" y="41950"/>
                  <a:pt x="95250" y="38100"/>
                </a:cubicBezTo>
                <a:cubicBezTo>
                  <a:pt x="218214" y="265"/>
                  <a:pt x="139135" y="16498"/>
                  <a:pt x="238125" y="0"/>
                </a:cubicBezTo>
                <a:cubicBezTo>
                  <a:pt x="320675" y="3175"/>
                  <a:pt x="403602" y="1024"/>
                  <a:pt x="485775" y="9525"/>
                </a:cubicBezTo>
                <a:cubicBezTo>
                  <a:pt x="497162" y="10703"/>
                  <a:pt x="506255" y="20480"/>
                  <a:pt x="514350" y="28575"/>
                </a:cubicBezTo>
                <a:cubicBezTo>
                  <a:pt x="522445" y="36670"/>
                  <a:pt x="533400" y="57150"/>
                  <a:pt x="533400" y="57150"/>
                </a:cubicBezTo>
              </a:path>
            </a:pathLst>
          </a:custGeom>
          <a:noFill/>
          <a:ln>
            <a:solidFill>
              <a:schemeClr val="accent4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2752725" y="3057525"/>
            <a:ext cx="171523" cy="104775"/>
          </a:xfrm>
          <a:custGeom>
            <a:avLst/>
            <a:gdLst>
              <a:gd name="connsiteX0" fmla="*/ 0 w 171523"/>
              <a:gd name="connsiteY0" fmla="*/ 85725 h 104775"/>
              <a:gd name="connsiteX1" fmla="*/ 47625 w 171523"/>
              <a:gd name="connsiteY1" fmla="*/ 47625 h 104775"/>
              <a:gd name="connsiteX2" fmla="*/ 104775 w 171523"/>
              <a:gd name="connsiteY2" fmla="*/ 0 h 104775"/>
              <a:gd name="connsiteX3" fmla="*/ 142875 w 171523"/>
              <a:gd name="connsiteY3" fmla="*/ 9525 h 104775"/>
              <a:gd name="connsiteX4" fmla="*/ 161925 w 171523"/>
              <a:gd name="connsiteY4" fmla="*/ 47625 h 104775"/>
              <a:gd name="connsiteX5" fmla="*/ 171450 w 171523"/>
              <a:gd name="connsiteY5" fmla="*/ 104775 h 10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1523" h="104775">
                <a:moveTo>
                  <a:pt x="0" y="85725"/>
                </a:moveTo>
                <a:cubicBezTo>
                  <a:pt x="15875" y="73025"/>
                  <a:pt x="32325" y="61012"/>
                  <a:pt x="47625" y="47625"/>
                </a:cubicBezTo>
                <a:cubicBezTo>
                  <a:pt x="106297" y="-3713"/>
                  <a:pt x="46294" y="38987"/>
                  <a:pt x="104775" y="0"/>
                </a:cubicBezTo>
                <a:cubicBezTo>
                  <a:pt x="117475" y="3175"/>
                  <a:pt x="132818" y="1144"/>
                  <a:pt x="142875" y="9525"/>
                </a:cubicBezTo>
                <a:cubicBezTo>
                  <a:pt x="153783" y="18615"/>
                  <a:pt x="156939" y="34330"/>
                  <a:pt x="161925" y="47625"/>
                </a:cubicBezTo>
                <a:cubicBezTo>
                  <a:pt x="172990" y="77132"/>
                  <a:pt x="171450" y="79791"/>
                  <a:pt x="171450" y="104775"/>
                </a:cubicBezTo>
              </a:path>
            </a:pathLst>
          </a:custGeom>
          <a:noFill/>
          <a:ln>
            <a:solidFill>
              <a:schemeClr val="accent5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2724150" y="2990850"/>
            <a:ext cx="581025" cy="152400"/>
          </a:xfrm>
          <a:custGeom>
            <a:avLst/>
            <a:gdLst>
              <a:gd name="connsiteX0" fmla="*/ 0 w 581025"/>
              <a:gd name="connsiteY0" fmla="*/ 152400 h 152400"/>
              <a:gd name="connsiteX1" fmla="*/ 76200 w 581025"/>
              <a:gd name="connsiteY1" fmla="*/ 114300 h 152400"/>
              <a:gd name="connsiteX2" fmla="*/ 161925 w 581025"/>
              <a:gd name="connsiteY2" fmla="*/ 47625 h 152400"/>
              <a:gd name="connsiteX3" fmla="*/ 266700 w 581025"/>
              <a:gd name="connsiteY3" fmla="*/ 9525 h 152400"/>
              <a:gd name="connsiteX4" fmla="*/ 304800 w 581025"/>
              <a:gd name="connsiteY4" fmla="*/ 0 h 152400"/>
              <a:gd name="connsiteX5" fmla="*/ 428625 w 581025"/>
              <a:gd name="connsiteY5" fmla="*/ 9525 h 152400"/>
              <a:gd name="connsiteX6" fmla="*/ 457200 w 581025"/>
              <a:gd name="connsiteY6" fmla="*/ 28575 h 152400"/>
              <a:gd name="connsiteX7" fmla="*/ 495300 w 581025"/>
              <a:gd name="connsiteY7" fmla="*/ 57150 h 152400"/>
              <a:gd name="connsiteX8" fmla="*/ 581025 w 581025"/>
              <a:gd name="connsiteY8" fmla="*/ 13335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1025" h="152400">
                <a:moveTo>
                  <a:pt x="0" y="152400"/>
                </a:moveTo>
                <a:cubicBezTo>
                  <a:pt x="25400" y="139700"/>
                  <a:pt x="52358" y="129727"/>
                  <a:pt x="76200" y="114300"/>
                </a:cubicBezTo>
                <a:cubicBezTo>
                  <a:pt x="106593" y="94634"/>
                  <a:pt x="128314" y="61070"/>
                  <a:pt x="161925" y="47625"/>
                </a:cubicBezTo>
                <a:cubicBezTo>
                  <a:pt x="193487" y="35000"/>
                  <a:pt x="234091" y="17677"/>
                  <a:pt x="266700" y="9525"/>
                </a:cubicBezTo>
                <a:lnTo>
                  <a:pt x="304800" y="0"/>
                </a:lnTo>
                <a:cubicBezTo>
                  <a:pt x="346075" y="3175"/>
                  <a:pt x="387937" y="1896"/>
                  <a:pt x="428625" y="9525"/>
                </a:cubicBezTo>
                <a:cubicBezTo>
                  <a:pt x="439877" y="11635"/>
                  <a:pt x="447885" y="21921"/>
                  <a:pt x="457200" y="28575"/>
                </a:cubicBezTo>
                <a:cubicBezTo>
                  <a:pt x="470118" y="37802"/>
                  <a:pt x="483553" y="46471"/>
                  <a:pt x="495300" y="57150"/>
                </a:cubicBezTo>
                <a:cubicBezTo>
                  <a:pt x="582927" y="136811"/>
                  <a:pt x="530264" y="107969"/>
                  <a:pt x="581025" y="133350"/>
                </a:cubicBezTo>
              </a:path>
            </a:pathLst>
          </a:custGeom>
          <a:noFill/>
          <a:ln>
            <a:solidFill>
              <a:schemeClr val="accent6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787651" y="2507810"/>
            <a:ext cx="1222218" cy="99588"/>
          </a:xfrm>
          <a:custGeom>
            <a:avLst/>
            <a:gdLst>
              <a:gd name="connsiteX0" fmla="*/ 0 w 1222218"/>
              <a:gd name="connsiteY0" fmla="*/ 99588 h 99588"/>
              <a:gd name="connsiteX1" fmla="*/ 45268 w 1222218"/>
              <a:gd name="connsiteY1" fmla="*/ 81481 h 99588"/>
              <a:gd name="connsiteX2" fmla="*/ 99589 w 1222218"/>
              <a:gd name="connsiteY2" fmla="*/ 63374 h 99588"/>
              <a:gd name="connsiteX3" fmla="*/ 181070 w 1222218"/>
              <a:gd name="connsiteY3" fmla="*/ 27160 h 99588"/>
              <a:gd name="connsiteX4" fmla="*/ 208230 w 1222218"/>
              <a:gd name="connsiteY4" fmla="*/ 18107 h 99588"/>
              <a:gd name="connsiteX5" fmla="*/ 235391 w 1222218"/>
              <a:gd name="connsiteY5" fmla="*/ 9053 h 99588"/>
              <a:gd name="connsiteX6" fmla="*/ 325925 w 1222218"/>
              <a:gd name="connsiteY6" fmla="*/ 0 h 99588"/>
              <a:gd name="connsiteX7" fmla="*/ 887240 w 1222218"/>
              <a:gd name="connsiteY7" fmla="*/ 9053 h 99588"/>
              <a:gd name="connsiteX8" fmla="*/ 1032096 w 1222218"/>
              <a:gd name="connsiteY8" fmla="*/ 18107 h 99588"/>
              <a:gd name="connsiteX9" fmla="*/ 1068309 w 1222218"/>
              <a:gd name="connsiteY9" fmla="*/ 27160 h 99588"/>
              <a:gd name="connsiteX10" fmla="*/ 1158844 w 1222218"/>
              <a:gd name="connsiteY10" fmla="*/ 63374 h 99588"/>
              <a:gd name="connsiteX11" fmla="*/ 1186004 w 1222218"/>
              <a:gd name="connsiteY11" fmla="*/ 72428 h 99588"/>
              <a:gd name="connsiteX12" fmla="*/ 1222218 w 1222218"/>
              <a:gd name="connsiteY12" fmla="*/ 99588 h 99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22218" h="99588">
                <a:moveTo>
                  <a:pt x="0" y="99588"/>
                </a:moveTo>
                <a:cubicBezTo>
                  <a:pt x="15089" y="93552"/>
                  <a:pt x="29995" y="87035"/>
                  <a:pt x="45268" y="81481"/>
                </a:cubicBezTo>
                <a:cubicBezTo>
                  <a:pt x="63205" y="74958"/>
                  <a:pt x="83708" y="73961"/>
                  <a:pt x="99589" y="63374"/>
                </a:cubicBezTo>
                <a:cubicBezTo>
                  <a:pt x="142629" y="34680"/>
                  <a:pt x="116427" y="48707"/>
                  <a:pt x="181070" y="27160"/>
                </a:cubicBezTo>
                <a:lnTo>
                  <a:pt x="208230" y="18107"/>
                </a:lnTo>
                <a:cubicBezTo>
                  <a:pt x="217284" y="15089"/>
                  <a:pt x="225895" y="10003"/>
                  <a:pt x="235391" y="9053"/>
                </a:cubicBezTo>
                <a:lnTo>
                  <a:pt x="325925" y="0"/>
                </a:lnTo>
                <a:lnTo>
                  <a:pt x="887240" y="9053"/>
                </a:lnTo>
                <a:cubicBezTo>
                  <a:pt x="935604" y="10293"/>
                  <a:pt x="983957" y="13293"/>
                  <a:pt x="1032096" y="18107"/>
                </a:cubicBezTo>
                <a:cubicBezTo>
                  <a:pt x="1044477" y="19345"/>
                  <a:pt x="1056391" y="23585"/>
                  <a:pt x="1068309" y="27160"/>
                </a:cubicBezTo>
                <a:cubicBezTo>
                  <a:pt x="1159886" y="54633"/>
                  <a:pt x="1088268" y="33127"/>
                  <a:pt x="1158844" y="63374"/>
                </a:cubicBezTo>
                <a:cubicBezTo>
                  <a:pt x="1167615" y="67133"/>
                  <a:pt x="1177468" y="68160"/>
                  <a:pt x="1186004" y="72428"/>
                </a:cubicBezTo>
                <a:cubicBezTo>
                  <a:pt x="1206480" y="82666"/>
                  <a:pt x="1209486" y="86856"/>
                  <a:pt x="1222218" y="99588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204111" y="2544024"/>
            <a:ext cx="715224" cy="108641"/>
          </a:xfrm>
          <a:custGeom>
            <a:avLst/>
            <a:gdLst>
              <a:gd name="connsiteX0" fmla="*/ 0 w 715224"/>
              <a:gd name="connsiteY0" fmla="*/ 108641 h 108641"/>
              <a:gd name="connsiteX1" fmla="*/ 72428 w 715224"/>
              <a:gd name="connsiteY1" fmla="*/ 45267 h 108641"/>
              <a:gd name="connsiteX2" fmla="*/ 126748 w 715224"/>
              <a:gd name="connsiteY2" fmla="*/ 27160 h 108641"/>
              <a:gd name="connsiteX3" fmla="*/ 181069 w 715224"/>
              <a:gd name="connsiteY3" fmla="*/ 9053 h 108641"/>
              <a:gd name="connsiteX4" fmla="*/ 208230 w 715224"/>
              <a:gd name="connsiteY4" fmla="*/ 0 h 108641"/>
              <a:gd name="connsiteX5" fmla="*/ 624689 w 715224"/>
              <a:gd name="connsiteY5" fmla="*/ 9053 h 108641"/>
              <a:gd name="connsiteX6" fmla="*/ 651849 w 715224"/>
              <a:gd name="connsiteY6" fmla="*/ 18107 h 108641"/>
              <a:gd name="connsiteX7" fmla="*/ 679010 w 715224"/>
              <a:gd name="connsiteY7" fmla="*/ 36214 h 108641"/>
              <a:gd name="connsiteX8" fmla="*/ 688063 w 715224"/>
              <a:gd name="connsiteY8" fmla="*/ 63374 h 108641"/>
              <a:gd name="connsiteX9" fmla="*/ 715224 w 715224"/>
              <a:gd name="connsiteY9" fmla="*/ 72427 h 10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15224" h="108641">
                <a:moveTo>
                  <a:pt x="0" y="108641"/>
                </a:moveTo>
                <a:cubicBezTo>
                  <a:pt x="17729" y="90912"/>
                  <a:pt x="45477" y="57245"/>
                  <a:pt x="72428" y="45267"/>
                </a:cubicBezTo>
                <a:cubicBezTo>
                  <a:pt x="89869" y="37515"/>
                  <a:pt x="108641" y="33196"/>
                  <a:pt x="126748" y="27160"/>
                </a:cubicBezTo>
                <a:lnTo>
                  <a:pt x="181069" y="9053"/>
                </a:lnTo>
                <a:lnTo>
                  <a:pt x="208230" y="0"/>
                </a:lnTo>
                <a:lnTo>
                  <a:pt x="624689" y="9053"/>
                </a:lnTo>
                <a:cubicBezTo>
                  <a:pt x="634224" y="9442"/>
                  <a:pt x="643313" y="13839"/>
                  <a:pt x="651849" y="18107"/>
                </a:cubicBezTo>
                <a:cubicBezTo>
                  <a:pt x="661581" y="22973"/>
                  <a:pt x="669956" y="30178"/>
                  <a:pt x="679010" y="36214"/>
                </a:cubicBezTo>
                <a:cubicBezTo>
                  <a:pt x="682028" y="45267"/>
                  <a:pt x="681315" y="56626"/>
                  <a:pt x="688063" y="63374"/>
                </a:cubicBezTo>
                <a:cubicBezTo>
                  <a:pt x="694811" y="70122"/>
                  <a:pt x="715224" y="72427"/>
                  <a:pt x="715224" y="72427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1502875" y="2553077"/>
            <a:ext cx="425513" cy="81481"/>
          </a:xfrm>
          <a:custGeom>
            <a:avLst/>
            <a:gdLst>
              <a:gd name="connsiteX0" fmla="*/ 0 w 425513"/>
              <a:gd name="connsiteY0" fmla="*/ 81481 h 81481"/>
              <a:gd name="connsiteX1" fmla="*/ 72428 w 425513"/>
              <a:gd name="connsiteY1" fmla="*/ 27161 h 81481"/>
              <a:gd name="connsiteX2" fmla="*/ 126749 w 425513"/>
              <a:gd name="connsiteY2" fmla="*/ 9054 h 81481"/>
              <a:gd name="connsiteX3" fmla="*/ 153909 w 425513"/>
              <a:gd name="connsiteY3" fmla="*/ 0 h 81481"/>
              <a:gd name="connsiteX4" fmla="*/ 280658 w 425513"/>
              <a:gd name="connsiteY4" fmla="*/ 9054 h 81481"/>
              <a:gd name="connsiteX5" fmla="*/ 398353 w 425513"/>
              <a:gd name="connsiteY5" fmla="*/ 36214 h 81481"/>
              <a:gd name="connsiteX6" fmla="*/ 425513 w 425513"/>
              <a:gd name="connsiteY6" fmla="*/ 72428 h 81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5513" h="81481">
                <a:moveTo>
                  <a:pt x="0" y="81481"/>
                </a:moveTo>
                <a:cubicBezTo>
                  <a:pt x="5766" y="76868"/>
                  <a:pt x="56217" y="34366"/>
                  <a:pt x="72428" y="27161"/>
                </a:cubicBezTo>
                <a:cubicBezTo>
                  <a:pt x="89869" y="19409"/>
                  <a:pt x="108642" y="15090"/>
                  <a:pt x="126749" y="9054"/>
                </a:cubicBezTo>
                <a:lnTo>
                  <a:pt x="153909" y="0"/>
                </a:lnTo>
                <a:cubicBezTo>
                  <a:pt x="196159" y="3018"/>
                  <a:pt x="238628" y="3800"/>
                  <a:pt x="280658" y="9054"/>
                </a:cubicBezTo>
                <a:cubicBezTo>
                  <a:pt x="344584" y="17045"/>
                  <a:pt x="353148" y="21147"/>
                  <a:pt x="398353" y="36214"/>
                </a:cubicBezTo>
                <a:cubicBezTo>
                  <a:pt x="409540" y="69776"/>
                  <a:pt x="398871" y="59106"/>
                  <a:pt x="425513" y="72428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774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0" grpId="0" animBg="1"/>
      <p:bldP spid="11" grpId="0" animBg="1"/>
      <p:bldP spid="18" grpId="0" animBg="1"/>
    </p:bldLst>
  </p:timing>
  <p:extLst mod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5.3 Add, Subtract, and Multiply Polynomials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lvl="0"/>
                <a:r>
                  <a:rPr lang="en-US" dirty="0"/>
                  <a:t>Special Product Patterns </a:t>
                </a:r>
              </a:p>
              <a:p>
                <a:pPr lvl="1"/>
                <a:r>
                  <a:rPr lang="en-US" dirty="0"/>
                  <a:t>Sum and Difference</a:t>
                </a:r>
              </a:p>
              <a:p>
                <a:pPr lvl="2"/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Square of a Binomial</a:t>
                </a:r>
              </a:p>
              <a:p>
                <a:pPr lvl="2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±</m:t>
                            </m:r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±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𝑎𝑏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Cube of a Binomial</a:t>
                </a:r>
              </a:p>
              <a:p>
                <a:pPr lvl="2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±</m:t>
                            </m:r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±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±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6"/>
                <a:stretch>
                  <a:fillRect l="-267" t="-14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622699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  <p:extLst mod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5.3 Add, Subtract, and Multiply Polynomials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Simplify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b="0" dirty="0"/>
              </a:p>
              <a:p>
                <a:pPr lvl="1"/>
                <a:r>
                  <a:rPr lang="en-US" dirty="0">
                    <a:solidFill>
                      <a:schemeClr val="accent3"/>
                    </a:solidFill>
                  </a:rPr>
                  <a:t>Cube of Binomial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dirty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dirty="0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 dirty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i="1" dirty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 dirty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 dirty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US" i="1" dirty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 dirty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i="1" dirty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i="1" dirty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i="1" dirty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 dirty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i="1" dirty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dirty="0">
                  <a:solidFill>
                    <a:schemeClr val="accent3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+2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+3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2+3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b="0" dirty="0">
                  <a:solidFill>
                    <a:schemeClr val="accent3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+6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+12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+8</m:t>
                    </m:r>
                  </m:oMath>
                </a14:m>
                <a:endParaRPr lang="en-US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6"/>
                <a:stretch>
                  <a:fillRect l="-540" t="-14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>
                    <a:solidFill>
                      <a:schemeClr val="accent3"/>
                    </a:solidFill>
                  </a:rPr>
                  <a:t>Square of Binomial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dirty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dirty="0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 dirty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i="1" dirty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 dirty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𝑎𝑏</m:t>
                    </m:r>
                    <m:r>
                      <a:rPr lang="en-US" i="1" dirty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 dirty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i="1" dirty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>
                  <a:solidFill>
                    <a:schemeClr val="accent3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−3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3+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b="0" dirty="0">
                  <a:solidFill>
                    <a:schemeClr val="accent3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−6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+9</m:t>
                    </m:r>
                  </m:oMath>
                </a14:m>
                <a:endParaRPr lang="en-US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7"/>
                <a:stretch>
                  <a:fillRect l="-540" t="-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915639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build="p"/>
    </p:bldLst>
  </p:timing>
  <p:extLst mod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Quiz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 action="ppaction://hlinkpres?slideindex=1&amp;slidetitle="/>
              </a:rPr>
              <a:t>5.3 Homework Quiz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0297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5.4 Factor and Solve Polynomial Equations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Algebra 2</a:t>
            </a:r>
          </a:p>
          <a:p>
            <a:r>
              <a:rPr lang="en-US" dirty="0"/>
              <a:t>Chapter 5</a:t>
            </a:r>
          </a:p>
        </p:txBody>
      </p:sp>
      <p:pic>
        <p:nvPicPr>
          <p:cNvPr id="4" name="Fib goes to Satur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34400" y="44005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26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Slideshow was developed to accompany the textbook</a:t>
            </a:r>
          </a:p>
          <a:p>
            <a:pPr lvl="1"/>
            <a:r>
              <a:rPr lang="en-US" i="1" dirty="0"/>
              <a:t>Larson Algebra 2</a:t>
            </a:r>
          </a:p>
          <a:p>
            <a:pPr lvl="1"/>
            <a:r>
              <a:rPr lang="en-US" i="1" dirty="0"/>
              <a:t>By Larson, R., Boswell, L., </a:t>
            </a:r>
            <a:r>
              <a:rPr lang="en-US" i="1" dirty="0" err="1"/>
              <a:t>Kanold</a:t>
            </a:r>
            <a:r>
              <a:rPr lang="en-US" i="1" dirty="0"/>
              <a:t>, T. D., &amp; Stiff, L. </a:t>
            </a:r>
          </a:p>
          <a:p>
            <a:pPr lvl="1"/>
            <a:r>
              <a:rPr lang="en-US" i="1" dirty="0"/>
              <a:t>2011 Holt McDougal</a:t>
            </a:r>
          </a:p>
          <a:p>
            <a:r>
              <a:rPr lang="en-US" dirty="0"/>
              <a:t>Some examples and diagrams are taken from the textbook.</a:t>
            </a:r>
          </a:p>
          <a:p>
            <a:endParaRPr lang="en-US" i="1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4800600" y="4149657"/>
            <a:ext cx="4343400" cy="990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Slides created by </a:t>
            </a:r>
          </a:p>
          <a:p>
            <a:r>
              <a:rPr lang="en-US" dirty="0"/>
              <a:t>Richard Wright, Andrews Academy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linkClick r:id="rId2"/>
              </a:rPr>
              <a:t>rwright@andrews.edu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75370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5.4 Factor and Solve Polynomial Equations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manufacturer of shipping cartons who needs to make cartons for a specific use often has to use special relationships between the length, width, height, and volume to find the exact dimensions of the carton.  </a:t>
            </a:r>
          </a:p>
          <a:p>
            <a:r>
              <a:rPr lang="en-US" dirty="0"/>
              <a:t>The dimensions can usually be found by writing and solving a polynomial equation.  </a:t>
            </a:r>
          </a:p>
          <a:p>
            <a:r>
              <a:rPr lang="en-US" dirty="0"/>
              <a:t>This lesson looks at how factoring can be used to solve such equations.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88482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5.4 Factor and Solve Polynomial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lvl="0" indent="0">
                  <a:buNone/>
                </a:pPr>
                <a:r>
                  <a:rPr lang="en-US" dirty="0"/>
                  <a:t>How to Factor</a:t>
                </a:r>
              </a:p>
              <a:p>
                <a:pPr marL="514350" lvl="0" indent="-514350">
                  <a:buFont typeface="+mj-lt"/>
                  <a:buAutoNum type="arabicPeriod"/>
                </a:pPr>
                <a:r>
                  <a:rPr lang="en-US" dirty="0"/>
                  <a:t>Greatest Common Factor</a:t>
                </a:r>
              </a:p>
              <a:p>
                <a:pPr lvl="1"/>
                <a:r>
                  <a:rPr lang="en-US" dirty="0"/>
                  <a:t>Comes from the distributive property</a:t>
                </a:r>
              </a:p>
              <a:p>
                <a:pPr lvl="1"/>
                <a:r>
                  <a:rPr lang="en-US" dirty="0"/>
                  <a:t>If the same number or variable is in each of the terms, you can bring the number to the front times everything that is left.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+6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9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b="0" dirty="0"/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𝑥𝑦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+2−3</m:t>
                        </m:r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Look for this first!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6"/>
                <a:stretch>
                  <a:fillRect l="-333" t="-14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233431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  <p:extLst mod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5.4 Factor and Solve Polynomial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350366"/>
                <a:ext cx="9144000" cy="3793134"/>
              </a:xfrm>
            </p:spPr>
            <p:txBody>
              <a:bodyPr>
                <a:normAutofit fontScale="92500" lnSpcReduction="20000"/>
              </a:bodyPr>
              <a:lstStyle/>
              <a:p>
                <a:pPr marL="514350" indent="-514350">
                  <a:buFont typeface="+mj-lt"/>
                  <a:buAutoNum type="arabicPeriod" startAt="2"/>
                </a:pPr>
                <a:r>
                  <a:rPr lang="en-US" dirty="0"/>
                  <a:t>Check to see how many terms</a:t>
                </a:r>
              </a:p>
              <a:p>
                <a:pPr lvl="1"/>
                <a:r>
                  <a:rPr lang="en-US" dirty="0"/>
                  <a:t>Two terms</a:t>
                </a:r>
              </a:p>
              <a:p>
                <a:pPr lvl="2"/>
                <a:r>
                  <a:rPr lang="en-US" dirty="0"/>
                  <a:t>Difference of two squares: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endParaRPr lang="en-US" dirty="0"/>
              </a:p>
              <a:p>
                <a:pPr lvl="3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9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lang="en-US" b="0" dirty="0"/>
              </a:p>
              <a:p>
                <a:pPr lvl="3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b="0" dirty="0">
                  <a:solidFill>
                    <a:schemeClr val="accent3"/>
                  </a:solidFill>
                </a:endParaRPr>
              </a:p>
              <a:p>
                <a:pPr lvl="3"/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d>
                      <m:d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Sum of Two Cubes: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𝑎𝑏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pPr lvl="3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8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+27</m:t>
                    </m:r>
                  </m:oMath>
                </a14:m>
                <a:endParaRPr lang="en-US" dirty="0"/>
              </a:p>
              <a:p>
                <a:pPr lvl="3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b="0" dirty="0">
                  <a:solidFill>
                    <a:schemeClr val="accent3"/>
                  </a:solidFill>
                </a:endParaRPr>
              </a:p>
              <a:p>
                <a:pPr lvl="3"/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b="0" dirty="0">
                  <a:solidFill>
                    <a:schemeClr val="accent3"/>
                  </a:solidFill>
                </a:endParaRPr>
              </a:p>
              <a:p>
                <a:pPr lvl="3"/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−6</m:t>
                        </m:r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+9</m:t>
                        </m:r>
                      </m:e>
                    </m:d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Difference of Two Cubes: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𝑎𝑏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pPr lvl="3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endParaRPr lang="en-US" dirty="0"/>
              </a:p>
              <a:p>
                <a:pPr lvl="3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b="0" dirty="0">
                  <a:solidFill>
                    <a:schemeClr val="accent3"/>
                  </a:solidFill>
                </a:endParaRPr>
              </a:p>
              <a:p>
                <a:pPr lvl="3"/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+4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350366"/>
                <a:ext cx="9144000" cy="3793134"/>
              </a:xfrm>
              <a:blipFill>
                <a:blip r:embed="rId6"/>
                <a:stretch>
                  <a:fillRect l="-200" t="-2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646434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  <p:extLst mod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5.1 Use Properties of Exponents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When numbers get very big or very small, such as the mass of the sun =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5.98</m:t>
                    </m:r>
                    <m:r>
                      <a:rPr lang="en-US" b="0" i="1" dirty="0" smtClean="0">
                        <a:latin typeface="Cambria Math"/>
                      </a:rPr>
                      <m:t>×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30</m:t>
                        </m:r>
                      </m:sup>
                    </m:sSup>
                  </m:oMath>
                </a14:m>
                <a:r>
                  <a:rPr lang="en-US" dirty="0"/>
                  <a:t> kg or the size of a cell =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1.0</m:t>
                    </m:r>
                    <m:r>
                      <a:rPr lang="en-US" b="0" i="1" dirty="0" smtClean="0">
                        <a:latin typeface="Cambria Math"/>
                      </a:rPr>
                      <m:t>×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−6</m:t>
                        </m:r>
                      </m:sup>
                    </m:sSup>
                  </m:oMath>
                </a14:m>
                <a:r>
                  <a:rPr lang="en-US" dirty="0"/>
                  <a:t> m, we use scientific notation to write the numbers in less space than they normally would take.  </a:t>
                </a:r>
              </a:p>
              <a:p>
                <a:endParaRPr lang="en-US" dirty="0"/>
              </a:p>
              <a:p>
                <a:r>
                  <a:rPr lang="en-US" dirty="0"/>
                  <a:t>The properties of exponents will help you understand how to work with scientific notation.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6"/>
                <a:stretch>
                  <a:fillRect l="-467" t="-1616" r="-4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663912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5.4 Factor and Solve Polynomial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350366"/>
                <a:ext cx="9144000" cy="3793134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Three terms</a:t>
                </a:r>
              </a:p>
              <a:p>
                <a:pPr lvl="1"/>
                <a:r>
                  <a:rPr lang="en-US" dirty="0"/>
                  <a:t>General Trinomials </a:t>
                </a:r>
                <a:r>
                  <a:rPr lang="en-US" dirty="0">
                    <a:sym typeface="Wingdings" pitchFamily="2" charset="2"/>
                  </a:rPr>
                  <a:t>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dirty="0"/>
              </a:p>
              <a:p>
                <a:pPr marL="825246" lvl="1" indent="-514350">
                  <a:buFont typeface="+mj-lt"/>
                  <a:buAutoNum type="arabicPeriod"/>
                </a:pPr>
                <a:r>
                  <a:rPr lang="en-US" dirty="0"/>
                  <a:t>Write two sets of parentheses  (          )(        )</a:t>
                </a:r>
              </a:p>
              <a:p>
                <a:pPr marL="825246" lvl="1" indent="-514350">
                  <a:buFont typeface="+mj-lt"/>
                  <a:buAutoNum type="arabicPeriod"/>
                </a:pPr>
                <a:r>
                  <a:rPr lang="en-US" dirty="0"/>
                  <a:t>Guess and Check</a:t>
                </a:r>
              </a:p>
              <a:p>
                <a:pPr marL="825246" lvl="1" indent="-514350">
                  <a:buFont typeface="+mj-lt"/>
                  <a:buAutoNum type="arabicPeriod"/>
                </a:pPr>
                <a:r>
                  <a:rPr lang="en-US" dirty="0"/>
                  <a:t>The Firsts multiply to make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marL="825246" lvl="1" indent="-514350">
                  <a:buFont typeface="+mj-lt"/>
                  <a:buAutoNum type="arabicPeriod"/>
                </a:pPr>
                <a:r>
                  <a:rPr lang="en-US" dirty="0"/>
                  <a:t>The Lasts multiply to make </a:t>
                </a:r>
                <a:r>
                  <a:rPr lang="en-US" i="1" dirty="0"/>
                  <a:t>c</a:t>
                </a:r>
              </a:p>
              <a:p>
                <a:pPr marL="825246" lvl="1" indent="-514350">
                  <a:buFont typeface="+mj-lt"/>
                  <a:buAutoNum type="arabicPeriod"/>
                </a:pPr>
                <a:r>
                  <a:rPr lang="en-US" dirty="0"/>
                  <a:t>The Outers + Inners make </a:t>
                </a:r>
                <a:r>
                  <a:rPr lang="en-US" i="1" dirty="0" err="1"/>
                  <a:t>bx</a:t>
                </a:r>
                <a:endParaRPr lang="en-US" i="1" dirty="0"/>
              </a:p>
              <a:p>
                <a:pPr lvl="2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+7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+10</m:t>
                    </m:r>
                  </m:oMath>
                </a14:m>
                <a:endParaRPr lang="en-US" dirty="0"/>
              </a:p>
              <a:p>
                <a:pPr lvl="3"/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           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          </m:t>
                        </m:r>
                      </m:e>
                    </m:d>
                  </m:oMath>
                </a14:m>
                <a:endParaRPr lang="en-US" b="0" dirty="0">
                  <a:solidFill>
                    <a:schemeClr val="accent3"/>
                  </a:solidFill>
                </a:endParaRPr>
              </a:p>
              <a:p>
                <a:pPr lvl="3"/>
                <a:r>
                  <a:rPr lang="en-US" dirty="0">
                    <a:solidFill>
                      <a:schemeClr val="accent3"/>
                    </a:solidFill>
                  </a:rPr>
                  <a:t>Check Outers + Inners = </a:t>
                </a:r>
                <a:r>
                  <a:rPr lang="en-US" i="1" dirty="0" err="1">
                    <a:solidFill>
                      <a:schemeClr val="accent3"/>
                    </a:solidFill>
                  </a:rPr>
                  <a:t>bx</a:t>
                </a:r>
                <a:endParaRPr lang="en-US" dirty="0">
                  <a:solidFill>
                    <a:schemeClr val="accent3"/>
                  </a:solidFill>
                </a:endParaRPr>
              </a:p>
              <a:p>
                <a:pPr lvl="4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+5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=7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chemeClr val="accent3"/>
                    </a:solidFill>
                  </a:rPr>
                  <a:t> </a:t>
                </a:r>
                <a:r>
                  <a:rPr lang="en-US" dirty="0">
                    <a:solidFill>
                      <a:srgbClr val="FF0000"/>
                    </a:solidFill>
                  </a:rPr>
                  <a:t>✔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6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20</m:t>
                    </m:r>
                  </m:oMath>
                </a14:m>
                <a:endParaRPr lang="en-US" dirty="0"/>
              </a:p>
              <a:p>
                <a:pPr lvl="3"/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              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                </m:t>
                        </m:r>
                      </m:e>
                    </m:d>
                  </m:oMath>
                </a14:m>
                <a:endParaRPr lang="en-US" b="0" dirty="0">
                  <a:solidFill>
                    <a:schemeClr val="accent3"/>
                  </a:solidFill>
                </a:endParaRPr>
              </a:p>
              <a:p>
                <a:pPr lvl="3"/>
                <a:r>
                  <a:rPr lang="en-US" dirty="0">
                    <a:solidFill>
                      <a:schemeClr val="accent3"/>
                    </a:solidFill>
                  </a:rPr>
                  <a:t>Check Outers + Inners = </a:t>
                </a:r>
                <a:r>
                  <a:rPr lang="en-US" i="1" dirty="0" err="1">
                    <a:solidFill>
                      <a:schemeClr val="accent3"/>
                    </a:solidFill>
                  </a:rPr>
                  <a:t>bx</a:t>
                </a:r>
                <a:endParaRPr lang="en-US" dirty="0">
                  <a:solidFill>
                    <a:schemeClr val="accent3"/>
                  </a:solidFill>
                </a:endParaRPr>
              </a:p>
              <a:p>
                <a:pPr lvl="4"/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−15</m:t>
                    </m:r>
                    <m:r>
                      <a:rPr lang="en-US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+8</m:t>
                    </m:r>
                    <m:r>
                      <a:rPr lang="en-US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=−7</m:t>
                    </m:r>
                    <m:r>
                      <a:rPr lang="en-US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chemeClr val="accent3"/>
                    </a:solidFill>
                  </a:rPr>
                  <a:t> </a:t>
                </a:r>
                <a:r>
                  <a:rPr lang="en-US" dirty="0">
                    <a:solidFill>
                      <a:srgbClr val="FF0000"/>
                    </a:solidFill>
                  </a:rPr>
                  <a:t>✔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350366"/>
                <a:ext cx="9144000" cy="3793134"/>
              </a:xfrm>
              <a:blipFill>
                <a:blip r:embed="rId6"/>
                <a:stretch>
                  <a:fillRect l="-200" t="-1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295400" y="3181350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x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05000" y="3181350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x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12557" y="3193018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+ 5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22157" y="3193018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+ 2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95400" y="4171950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  <a:r>
              <a:rPr lang="en-US" i="1" dirty="0"/>
              <a:t>x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21298" y="4171950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r>
              <a:rPr lang="en-US" i="1" dirty="0"/>
              <a:t>x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64957" y="4183618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286000" y="4183618"/>
                <a:ext cx="5373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−5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4183618"/>
                <a:ext cx="537327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857442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  <p:extLst mod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5.4 Factor and Solve Polynomial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Four terms</a:t>
                </a:r>
              </a:p>
              <a:p>
                <a:pPr lvl="1"/>
                <a:r>
                  <a:rPr lang="en-US" dirty="0"/>
                  <a:t>Grouping</a:t>
                </a:r>
              </a:p>
              <a:p>
                <a:pPr lvl="2"/>
                <a:r>
                  <a:rPr lang="en-US" dirty="0"/>
                  <a:t>Group the terms into sets of two so that you can factor a common factor out of each set</a:t>
                </a:r>
              </a:p>
              <a:p>
                <a:pPr lvl="2"/>
                <a:r>
                  <a:rPr lang="en-US" dirty="0"/>
                  <a:t>Then factor the factored sets (Factor twice)</a:t>
                </a:r>
              </a:p>
              <a:p>
                <a:pPr lvl="2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+6</m:t>
                    </m:r>
                  </m:oMath>
                </a14:m>
                <a:endParaRPr lang="en-US" dirty="0"/>
              </a:p>
              <a:p>
                <a:pPr lvl="3"/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+6</m:t>
                        </m:r>
                      </m:e>
                    </m:d>
                  </m:oMath>
                </a14:m>
                <a:endParaRPr lang="en-US" b="0" dirty="0">
                  <a:solidFill>
                    <a:schemeClr val="accent3"/>
                  </a:solidFill>
                </a:endParaRPr>
              </a:p>
              <a:p>
                <a:pPr lvl="3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−2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</m:oMath>
                </a14:m>
                <a:endParaRPr lang="en-US" b="0" dirty="0">
                  <a:solidFill>
                    <a:schemeClr val="accent3"/>
                  </a:solidFill>
                </a:endParaRPr>
              </a:p>
              <a:p>
                <a:pPr lvl="3"/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6"/>
                <a:stretch>
                  <a:fillRect l="-267" t="-14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638203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  <p:extLst mod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5.4 Factor and Solve Polynomial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lvl="0" indent="-514350">
                  <a:buFont typeface="+mj-lt"/>
                  <a:buAutoNum type="arabicPeriod" startAt="3"/>
                </a:pPr>
                <a:r>
                  <a:rPr lang="en-US" dirty="0"/>
                  <a:t>Try factoring more!</a:t>
                </a:r>
              </a:p>
              <a:p>
                <a:r>
                  <a:rPr lang="en-US" dirty="0"/>
                  <a:t>Factor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>
                    <a:solidFill>
                      <a:schemeClr val="accent3"/>
                    </a:solidFill>
                  </a:rPr>
                  <a:t>No common factor, four terms so factor by grouping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b="0" dirty="0">
                  <a:solidFill>
                    <a:schemeClr val="accent3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b="0" dirty="0">
                  <a:solidFill>
                    <a:schemeClr val="accent3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d>
                      <m:d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b="0" dirty="0">
                  <a:solidFill>
                    <a:schemeClr val="accent3"/>
                  </a:solidFill>
                </a:endParaRPr>
              </a:p>
              <a:p>
                <a:pPr lvl="1"/>
                <a:r>
                  <a:rPr lang="en-US" dirty="0">
                    <a:solidFill>
                      <a:schemeClr val="accent3"/>
                    </a:solidFill>
                  </a:rPr>
                  <a:t>Factor more, difference of squares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6"/>
                <a:stretch>
                  <a:fillRect l="-267" t="-14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206518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  <p:extLst mod="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5.4 Factor and Solve Polynomial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pPr lvl="0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27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>
                    <a:solidFill>
                      <a:schemeClr val="accent3"/>
                    </a:solidFill>
                  </a:rPr>
                  <a:t>Common factor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−9</m:t>
                        </m:r>
                      </m:e>
                    </m:d>
                  </m:oMath>
                </a14:m>
                <a:endParaRPr lang="en-US" b="0" dirty="0">
                  <a:solidFill>
                    <a:schemeClr val="accent3"/>
                  </a:solidFill>
                </a:endParaRPr>
              </a:p>
              <a:p>
                <a:pPr lvl="1"/>
                <a:r>
                  <a:rPr lang="en-US" dirty="0">
                    <a:solidFill>
                      <a:schemeClr val="accent3"/>
                    </a:solidFill>
                  </a:rPr>
                  <a:t>Factor more, difference of squares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d>
                  </m:oMath>
                </a14:m>
                <a:endParaRPr lang="en-US" dirty="0"/>
              </a:p>
              <a:p>
                <a:pPr lvl="0"/>
                <a:endParaRPr lang="en-US" dirty="0"/>
              </a:p>
              <a:p>
                <a:pPr lvl="0"/>
                <a:endParaRPr lang="en-US" dirty="0"/>
              </a:p>
              <a:p>
                <a:pPr lvl="0"/>
                <a:endParaRPr lang="en-US" dirty="0"/>
              </a:p>
              <a:p>
                <a:pPr lvl="0"/>
                <a:endParaRPr lang="en-US" dirty="0"/>
              </a:p>
              <a:p>
                <a:pPr lvl="0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6"/>
                <a:stretch>
                  <a:fillRect l="-540" t="-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pPr lvl="0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81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>
                    <a:solidFill>
                      <a:schemeClr val="accent3"/>
                    </a:solidFill>
                  </a:rPr>
                  <a:t>Common factor (there’s none)</a:t>
                </a:r>
              </a:p>
              <a:p>
                <a:pPr lvl="1"/>
                <a:r>
                  <a:rPr lang="en-US" dirty="0">
                    <a:solidFill>
                      <a:schemeClr val="accent3"/>
                    </a:solidFill>
                  </a:rPr>
                  <a:t>Count terms (two, so look for special patterns)</a:t>
                </a:r>
              </a:p>
              <a:p>
                <a:pPr lvl="1"/>
                <a:r>
                  <a:rPr lang="en-US" dirty="0">
                    <a:solidFill>
                      <a:schemeClr val="accent3"/>
                    </a:solidFill>
                  </a:rPr>
                  <a:t>Difference of squares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e>
                      <m:sup>
                        <m: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>
                  <a:solidFill>
                    <a:schemeClr val="accent3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−9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+9</m:t>
                        </m:r>
                      </m:e>
                    </m:d>
                  </m:oMath>
                </a14:m>
                <a:endParaRPr lang="en-US" b="0" dirty="0">
                  <a:solidFill>
                    <a:schemeClr val="accent3"/>
                  </a:solidFill>
                </a:endParaRPr>
              </a:p>
              <a:p>
                <a:pPr lvl="1"/>
                <a:r>
                  <a:rPr lang="en-US" dirty="0">
                    <a:solidFill>
                      <a:schemeClr val="accent3"/>
                    </a:solidFill>
                  </a:rPr>
                  <a:t>Factor more (first part is difference of squares)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+9</m:t>
                        </m: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7"/>
                <a:stretch>
                  <a:fillRect l="-540" t="-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01982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5.4 Factor and Solve Polynomial Equations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Solving Equations by Factoring</a:t>
            </a:r>
          </a:p>
          <a:p>
            <a:pPr lvl="1"/>
            <a:r>
              <a:rPr lang="en-US" dirty="0"/>
              <a:t>Make = 0 </a:t>
            </a:r>
          </a:p>
          <a:p>
            <a:pPr lvl="1"/>
            <a:r>
              <a:rPr lang="en-US" dirty="0"/>
              <a:t>Factor</a:t>
            </a:r>
          </a:p>
          <a:p>
            <a:pPr lvl="1"/>
            <a:r>
              <a:rPr lang="en-US" dirty="0"/>
              <a:t>Make each factor = 0 because if one factor is zero, 0 time anything = 0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845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5.4 Factor and Solve Polynomial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Solve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=18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chemeClr val="accent3"/>
                    </a:solidFill>
                  </a:rPr>
                  <a:t>Make = 0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−18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b="0" dirty="0">
                  <a:solidFill>
                    <a:schemeClr val="accent3"/>
                  </a:solidFill>
                </a:endParaRPr>
              </a:p>
              <a:p>
                <a:r>
                  <a:rPr lang="en-US" dirty="0">
                    <a:solidFill>
                      <a:schemeClr val="accent3"/>
                    </a:solidFill>
                  </a:rPr>
                  <a:t>Common factor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−9</m:t>
                        </m:r>
                      </m:e>
                    </m:d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b="0" dirty="0">
                  <a:solidFill>
                    <a:schemeClr val="accent3"/>
                  </a:solidFill>
                </a:endParaRPr>
              </a:p>
              <a:p>
                <a:r>
                  <a:rPr lang="en-US" dirty="0">
                    <a:solidFill>
                      <a:schemeClr val="accent3"/>
                    </a:solidFill>
                  </a:rPr>
                  <a:t>Factor more (difference of squares)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d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>
                  <a:solidFill>
                    <a:schemeClr val="accent3"/>
                  </a:solidFill>
                </a:endParaRP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6"/>
                <a:stretch>
                  <a:fillRect l="-675" t="-14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chemeClr val="accent3"/>
                    </a:solidFill>
                  </a:rPr>
                  <a:t>Each factor = 0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>
                    <a:solidFill>
                      <a:schemeClr val="accent3"/>
                    </a:solidFill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−3=0</m:t>
                    </m:r>
                  </m:oMath>
                </a14:m>
                <a:r>
                  <a:rPr lang="en-US" dirty="0">
                    <a:solidFill>
                      <a:schemeClr val="accent3"/>
                    </a:solidFill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+3=0</m:t>
                    </m:r>
                  </m:oMath>
                </a14:m>
                <a:endParaRPr lang="en-US" b="0" dirty="0">
                  <a:solidFill>
                    <a:schemeClr val="accent3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>
                    <a:solidFill>
                      <a:schemeClr val="accent3"/>
                    </a:solidFill>
                  </a:rPr>
                  <a:t>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dirty="0">
                    <a:solidFill>
                      <a:schemeClr val="accent3"/>
                    </a:solidFill>
                  </a:rPr>
                  <a:t>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=−3</m:t>
                    </m:r>
                  </m:oMath>
                </a14:m>
                <a:endParaRPr lang="en-US" b="0" dirty="0">
                  <a:solidFill>
                    <a:schemeClr val="accent3"/>
                  </a:solidFill>
                </a:endParaRPr>
              </a:p>
              <a:p>
                <a:r>
                  <a:rPr lang="en-US" b="0" dirty="0">
                    <a:solidFill>
                      <a:schemeClr val="accent3"/>
                    </a:solidFill>
                  </a:rPr>
                  <a:t> 		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=±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b="0" dirty="0">
                    <a:solidFill>
                      <a:schemeClr val="accent3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=±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b="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7"/>
                <a:stretch>
                  <a:fillRect l="-540" t="-14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008438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  <p:extLst mod="1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Quiz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 action="ppaction://hlinkpres?slideindex=1&amp;slidetitle="/>
              </a:rPr>
              <a:t>5.4 Homework Quiz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02970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5.5 Apply the Remainder and Factor Theorems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Algebra 2</a:t>
            </a:r>
          </a:p>
          <a:p>
            <a:r>
              <a:rPr lang="en-US" dirty="0"/>
              <a:t>Chapter 5</a:t>
            </a:r>
          </a:p>
        </p:txBody>
      </p:sp>
      <p:pic>
        <p:nvPicPr>
          <p:cNvPr id="4" name="Fib goes to Satur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34400" y="44005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698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Slideshow was developed to accompany the textbook</a:t>
            </a:r>
          </a:p>
          <a:p>
            <a:pPr lvl="1"/>
            <a:r>
              <a:rPr lang="en-US" i="1" dirty="0"/>
              <a:t>Larson Algebra 2</a:t>
            </a:r>
          </a:p>
          <a:p>
            <a:pPr lvl="1"/>
            <a:r>
              <a:rPr lang="en-US" i="1" dirty="0"/>
              <a:t>By Larson, R., Boswell, L., </a:t>
            </a:r>
            <a:r>
              <a:rPr lang="en-US" i="1" dirty="0" err="1"/>
              <a:t>Kanold</a:t>
            </a:r>
            <a:r>
              <a:rPr lang="en-US" i="1" dirty="0"/>
              <a:t>, T. D., &amp; Stiff, L. </a:t>
            </a:r>
          </a:p>
          <a:p>
            <a:pPr lvl="1"/>
            <a:r>
              <a:rPr lang="en-US" i="1" dirty="0"/>
              <a:t>2011 Holt McDougal</a:t>
            </a:r>
          </a:p>
          <a:p>
            <a:r>
              <a:rPr lang="en-US" dirty="0"/>
              <a:t>Some examples and diagrams are taken from the textbook.</a:t>
            </a:r>
          </a:p>
          <a:p>
            <a:endParaRPr lang="en-US" i="1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4800600" y="4149657"/>
            <a:ext cx="4343400" cy="990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Slides created by </a:t>
            </a:r>
          </a:p>
          <a:p>
            <a:r>
              <a:rPr lang="en-US" dirty="0"/>
              <a:t>Richard Wright, Andrews Academy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linkClick r:id="rId2"/>
              </a:rPr>
              <a:t>rwright@andrews.edu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6066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5.5 Apply the Remainder and Factor Theorems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 far we done add, subtracting, and multiplying polynomials.  </a:t>
            </a:r>
          </a:p>
          <a:p>
            <a:r>
              <a:rPr lang="en-US" dirty="0"/>
              <a:t>Factoring is similar to division, but it isn’t really division.  </a:t>
            </a:r>
          </a:p>
          <a:p>
            <a:r>
              <a:rPr lang="en-US" dirty="0"/>
              <a:t>Today we will deal with real polynomial division.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288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5.1 Use Properties of Exponents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an exponent and what does it mean?</a:t>
            </a:r>
          </a:p>
          <a:p>
            <a:pPr lvl="1"/>
            <a:r>
              <a:rPr lang="en-US" dirty="0"/>
              <a:t>A superscript on a number.  </a:t>
            </a:r>
          </a:p>
          <a:p>
            <a:pPr lvl="1"/>
            <a:r>
              <a:rPr lang="en-US" dirty="0"/>
              <a:t>It tells the number of times the number is multiplied by itself.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Example; </a:t>
            </a:r>
          </a:p>
          <a:p>
            <a:pPr lvl="1"/>
            <a:r>
              <a:rPr lang="en-US" dirty="0"/>
              <a:t>x</a:t>
            </a:r>
            <a:r>
              <a:rPr lang="en-US" baseline="30000" dirty="0"/>
              <a:t>3</a:t>
            </a:r>
            <a:r>
              <a:rPr lang="en-US" dirty="0"/>
              <a:t> = x </a:t>
            </a:r>
            <a:r>
              <a:rPr lang="en-US" dirty="0" err="1"/>
              <a:t>x</a:t>
            </a:r>
            <a:r>
              <a:rPr lang="en-US" dirty="0"/>
              <a:t> </a:t>
            </a:r>
            <a:r>
              <a:rPr lang="en-US" dirty="0" err="1"/>
              <a:t>x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33668" y="4189631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Base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50558" y="4168101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Exponent</a:t>
            </a:r>
          </a:p>
        </p:txBody>
      </p:sp>
      <p:cxnSp>
        <p:nvCxnSpPr>
          <p:cNvPr id="7" name="Straight Arrow Connector 6"/>
          <p:cNvCxnSpPr>
            <a:stCxn id="4" idx="0"/>
          </p:cNvCxnSpPr>
          <p:nvPr/>
        </p:nvCxnSpPr>
        <p:spPr>
          <a:xfrm flipH="1" flipV="1">
            <a:off x="609600" y="3105150"/>
            <a:ext cx="243168" cy="108448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5" idx="0"/>
          </p:cNvCxnSpPr>
          <p:nvPr/>
        </p:nvCxnSpPr>
        <p:spPr>
          <a:xfrm flipH="1" flipV="1">
            <a:off x="762000" y="2876550"/>
            <a:ext cx="2288658" cy="129155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111447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5.5 Apply the Remainder and Factor Theorems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Long Division</a:t>
                </a:r>
              </a:p>
              <a:p>
                <a:pPr lvl="1"/>
                <a:r>
                  <a:rPr lang="en-US" dirty="0"/>
                  <a:t>Done like long division with numbers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+2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+5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6"/>
                <a:stretch>
                  <a:fillRect l="-540" t="-14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629150" y="1851086"/>
                <a:ext cx="4514850" cy="3311464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+0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+2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+5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29150" y="1851086"/>
                <a:ext cx="4514850" cy="3311464"/>
              </a:xfrm>
              <a:blipFill>
                <a:blip r:embed="rId7"/>
                <a:stretch>
                  <a:fillRect l="-540" t="-112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934200" y="1588732"/>
                <a:ext cx="3810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200" y="1588732"/>
                <a:ext cx="381000" cy="338554"/>
              </a:xfrm>
              <a:prstGeom prst="rect">
                <a:avLst/>
              </a:prstGeom>
              <a:blipFill>
                <a:blip r:embed="rId8"/>
                <a:stretch>
                  <a:fillRect b="-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/>
          <p:nvPr/>
        </p:nvCxnSpPr>
        <p:spPr>
          <a:xfrm flipV="1">
            <a:off x="4572000" y="2155886"/>
            <a:ext cx="304800" cy="457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4572000" y="2155886"/>
            <a:ext cx="1295400" cy="457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819775" y="2062809"/>
                <a:ext cx="16764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   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  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9775" y="2062809"/>
                <a:ext cx="1676400" cy="338554"/>
              </a:xfrm>
              <a:prstGeom prst="rect">
                <a:avLst/>
              </a:prstGeom>
              <a:blipFill>
                <a:blip r:embed="rId9"/>
                <a:stretch>
                  <a:fillRect b="-5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/>
          <p:cNvCxnSpPr/>
          <p:nvPr/>
        </p:nvCxnSpPr>
        <p:spPr>
          <a:xfrm>
            <a:off x="5867400" y="2384486"/>
            <a:ext cx="1447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400800" y="2350732"/>
                <a:ext cx="116205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  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0" y="2350732"/>
                <a:ext cx="1162050" cy="338554"/>
              </a:xfrm>
              <a:prstGeom prst="rect">
                <a:avLst/>
              </a:prstGeom>
              <a:blipFill>
                <a:blip r:embed="rId10"/>
                <a:stretch>
                  <a:fillRect b="-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248525" y="2356998"/>
                <a:ext cx="42862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8525" y="2356998"/>
                <a:ext cx="428625" cy="338554"/>
              </a:xfrm>
              <a:prstGeom prst="rect">
                <a:avLst/>
              </a:prstGeom>
              <a:blipFill>
                <a:blip r:embed="rId11"/>
                <a:stretch>
                  <a:fillRect b="-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>
            <a:endCxn id="13" idx="1"/>
          </p:cNvCxnSpPr>
          <p:nvPr/>
        </p:nvCxnSpPr>
        <p:spPr>
          <a:xfrm flipV="1">
            <a:off x="4572000" y="2520009"/>
            <a:ext cx="1828800" cy="930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239000" y="1584386"/>
                <a:ext cx="5238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9000" y="1584386"/>
                <a:ext cx="523875" cy="338554"/>
              </a:xfrm>
              <a:prstGeom prst="rect">
                <a:avLst/>
              </a:prstGeom>
              <a:blipFill>
                <a:blip r:embed="rId12"/>
                <a:stretch>
                  <a:fillRect b="-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400799" y="2579332"/>
                <a:ext cx="13620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  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799" y="2579332"/>
                <a:ext cx="1362075" cy="338554"/>
              </a:xfrm>
              <a:prstGeom prst="rect">
                <a:avLst/>
              </a:prstGeom>
              <a:blipFill>
                <a:blip r:embed="rId13"/>
                <a:stretch>
                  <a:fillRect b="-5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Connector 19"/>
          <p:cNvCxnSpPr/>
          <p:nvPr/>
        </p:nvCxnSpPr>
        <p:spPr>
          <a:xfrm>
            <a:off x="6248400" y="2917886"/>
            <a:ext cx="1447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815137" y="2885520"/>
                <a:ext cx="99536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5137" y="2885520"/>
                <a:ext cx="995363" cy="338554"/>
              </a:xfrm>
              <a:prstGeom prst="rect">
                <a:avLst/>
              </a:prstGeom>
              <a:blipFill>
                <a:blip r:embed="rId14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/>
          <p:cNvCxnSpPr/>
          <p:nvPr/>
        </p:nvCxnSpPr>
        <p:spPr>
          <a:xfrm>
            <a:off x="7562850" y="2171643"/>
            <a:ext cx="0" cy="2572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7924800" y="2232086"/>
            <a:ext cx="0" cy="685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619999" y="2880907"/>
                <a:ext cx="52863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+ 5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9999" y="2880907"/>
                <a:ext cx="528638" cy="33855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/>
          <p:cNvCxnSpPr>
            <a:endCxn id="21" idx="1"/>
          </p:cNvCxnSpPr>
          <p:nvPr/>
        </p:nvCxnSpPr>
        <p:spPr>
          <a:xfrm>
            <a:off x="4572000" y="2613086"/>
            <a:ext cx="2243137" cy="4417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619999" y="1584386"/>
                <a:ext cx="5238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 2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9999" y="1584386"/>
                <a:ext cx="523875" cy="33855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819898" y="3109541"/>
                <a:ext cx="13620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+2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9898" y="3109541"/>
                <a:ext cx="1362075" cy="338554"/>
              </a:xfrm>
              <a:prstGeom prst="rect">
                <a:avLst/>
              </a:prstGeom>
              <a:blipFill>
                <a:blip r:embed="rId17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Connector 31"/>
          <p:cNvCxnSpPr/>
          <p:nvPr/>
        </p:nvCxnSpPr>
        <p:spPr>
          <a:xfrm>
            <a:off x="6629400" y="3451286"/>
            <a:ext cx="1447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7867646" y="3436559"/>
                <a:ext cx="41910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7646" y="3436559"/>
                <a:ext cx="419102" cy="338554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/>
          <p:cNvCxnSpPr/>
          <p:nvPr/>
        </p:nvCxnSpPr>
        <p:spPr>
          <a:xfrm flipV="1">
            <a:off x="8191500" y="2062809"/>
            <a:ext cx="300037" cy="12701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7967662" y="1547736"/>
                <a:ext cx="523875" cy="4692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16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sSup>
                          <m:sSupPr>
                            <m:ctrlP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6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6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1600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sz="1600" dirty="0"/>
                  <a:t> </a:t>
                </a: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7662" y="1547736"/>
                <a:ext cx="523875" cy="469296"/>
              </a:xfrm>
              <a:prstGeom prst="rect">
                <a:avLst/>
              </a:prstGeom>
              <a:blipFill>
                <a:blip r:embed="rId19"/>
                <a:stretch>
                  <a:fillRect r="-72093" b="-1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/>
          <p:cNvSpPr txBox="1"/>
          <p:nvPr/>
        </p:nvSpPr>
        <p:spPr>
          <a:xfrm>
            <a:off x="2470305" y="2410457"/>
            <a:ext cx="2111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Divide the 1</a:t>
            </a:r>
            <a:r>
              <a:rPr lang="en-US" baseline="30000" dirty="0"/>
              <a:t>st</a:t>
            </a:r>
            <a:r>
              <a:rPr lang="en-US" dirty="0"/>
              <a:t> terms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467824" y="2823616"/>
            <a:ext cx="1008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Multiply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467193" y="3167903"/>
            <a:ext cx="1015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Subtract</a:t>
            </a:r>
          </a:p>
        </p:txBody>
      </p:sp>
      <p:sp>
        <p:nvSpPr>
          <p:cNvPr id="6" name="Rectangle 5"/>
          <p:cNvSpPr/>
          <p:nvPr/>
        </p:nvSpPr>
        <p:spPr>
          <a:xfrm>
            <a:off x="6934200" y="1584386"/>
            <a:ext cx="314325" cy="3385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391400" y="1584386"/>
            <a:ext cx="304800" cy="3385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810499" y="1584386"/>
            <a:ext cx="233363" cy="3206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876800" y="1851086"/>
            <a:ext cx="942975" cy="3342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1673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0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/>
      <p:bldP spid="10" grpId="0"/>
      <p:bldP spid="13" grpId="0"/>
      <p:bldP spid="14" grpId="0"/>
      <p:bldP spid="18" grpId="0"/>
      <p:bldP spid="19" grpId="0"/>
      <p:bldP spid="21" grpId="0"/>
      <p:bldP spid="26" grpId="0"/>
      <p:bldP spid="29" grpId="0"/>
      <p:bldP spid="31" grpId="0"/>
      <p:bldP spid="33" grpId="0"/>
      <p:bldP spid="36" grpId="0"/>
      <p:bldP spid="38" grpId="0"/>
      <p:bldP spid="38" grpId="1"/>
      <p:bldP spid="38" grpId="2"/>
      <p:bldP spid="38" grpId="3"/>
      <p:bldP spid="38" grpId="4"/>
      <p:bldP spid="38" grpId="5"/>
      <p:bldP spid="39" grpId="0"/>
      <p:bldP spid="39" grpId="1"/>
      <p:bldP spid="39" grpId="2"/>
      <p:bldP spid="39" grpId="3"/>
      <p:bldP spid="39" grpId="4"/>
      <p:bldP spid="39" grpId="5"/>
      <p:bldP spid="40" grpId="0"/>
      <p:bldP spid="40" grpId="1"/>
      <p:bldP spid="40" grpId="2"/>
      <p:bldP spid="40" grpId="3"/>
      <p:bldP spid="40" grpId="4"/>
      <p:bldP spid="40" grpId="5"/>
      <p:bldP spid="6" grpId="0" animBg="1"/>
      <p:bldP spid="6" grpId="1" animBg="1"/>
      <p:bldP spid="8" grpId="0" animBg="1"/>
      <p:bldP spid="8" grpId="1" animBg="1"/>
      <p:bldP spid="11" grpId="0" animBg="1"/>
      <p:bldP spid="11" grpId="1" animBg="1"/>
      <p:bldP spid="15" grpId="0" animBg="1"/>
      <p:bldP spid="15" grpId="1" animBg="1"/>
      <p:bldP spid="15" grpId="2" animBg="1"/>
      <p:bldP spid="15" grpId="3" animBg="1"/>
      <p:bldP spid="15" grpId="4" animBg="1"/>
      <p:bldP spid="15" grpId="5" animBg="1"/>
    </p:bldLst>
  </p:timing>
  <p:extLst mod="1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5.5 Apply the Remainder and Factor Theorems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+4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+10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+2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+2</m:t>
                        </m:r>
                      </m:e>
                    </m:d>
                    <m:bar>
                      <m:barPr>
                        <m:pos m:val="top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+4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+10</m:t>
                        </m:r>
                      </m:e>
                    </m:ba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7"/>
                <a:stretch>
                  <a:fillRect l="-540" t="-104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924550" y="1107796"/>
                <a:ext cx="3810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4550" y="1107796"/>
                <a:ext cx="381000" cy="3385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 flipV="1">
            <a:off x="4086007" y="1690707"/>
            <a:ext cx="714593" cy="4414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4086007" y="1674950"/>
            <a:ext cx="1295400" cy="457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352832" y="1581873"/>
                <a:ext cx="16764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2832" y="1581873"/>
                <a:ext cx="1676400" cy="3385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/>
          <p:cNvCxnSpPr/>
          <p:nvPr/>
        </p:nvCxnSpPr>
        <p:spPr>
          <a:xfrm>
            <a:off x="5381407" y="1903550"/>
            <a:ext cx="9241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810250" y="1869796"/>
                <a:ext cx="52863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0250" y="1869796"/>
                <a:ext cx="528637" cy="3385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181725" y="1876062"/>
                <a:ext cx="52387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1725" y="1876062"/>
                <a:ext cx="523876" cy="338554"/>
              </a:xfrm>
              <a:prstGeom prst="rect">
                <a:avLst/>
              </a:prstGeom>
              <a:blipFill>
                <a:blip r:embed="rId11"/>
                <a:stretch>
                  <a:fillRect r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>
            <a:endCxn id="10" idx="1"/>
          </p:cNvCxnSpPr>
          <p:nvPr/>
        </p:nvCxnSpPr>
        <p:spPr>
          <a:xfrm flipV="1">
            <a:off x="3981450" y="2039073"/>
            <a:ext cx="1828800" cy="930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181725" y="1103450"/>
                <a:ext cx="5238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 2</m:t>
                      </m:r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1725" y="1103450"/>
                <a:ext cx="523875" cy="338554"/>
              </a:xfrm>
              <a:prstGeom prst="rect">
                <a:avLst/>
              </a:prstGeom>
              <a:blipFill>
                <a:blip r:embed="rId12"/>
                <a:stretch>
                  <a:fillRect r="-10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800725" y="2098396"/>
                <a:ext cx="13620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0725" y="2098396"/>
                <a:ext cx="1362075" cy="33855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/>
          <p:cNvCxnSpPr/>
          <p:nvPr/>
        </p:nvCxnSpPr>
        <p:spPr>
          <a:xfrm>
            <a:off x="5762407" y="2436950"/>
            <a:ext cx="94319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205538" y="2404584"/>
                <a:ext cx="57626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−7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5538" y="2404584"/>
                <a:ext cx="576262" cy="33855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/>
          <p:cNvCxnSpPr/>
          <p:nvPr/>
        </p:nvCxnSpPr>
        <p:spPr>
          <a:xfrm>
            <a:off x="6553200" y="1690707"/>
            <a:ext cx="0" cy="2572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7086600" y="1751150"/>
            <a:ext cx="0" cy="685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705600" y="2399971"/>
                <a:ext cx="52863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+ 10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0" y="2399971"/>
                <a:ext cx="528638" cy="338554"/>
              </a:xfrm>
              <a:prstGeom prst="rect">
                <a:avLst/>
              </a:prstGeom>
              <a:blipFill>
                <a:blip r:embed="rId15"/>
                <a:stretch>
                  <a:fillRect r="-8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/>
          <p:cNvCxnSpPr>
            <a:endCxn id="16" idx="1"/>
          </p:cNvCxnSpPr>
          <p:nvPr/>
        </p:nvCxnSpPr>
        <p:spPr>
          <a:xfrm>
            <a:off x="3962400" y="2132150"/>
            <a:ext cx="2243138" cy="4417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657975" y="1103450"/>
                <a:ext cx="5238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−  7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7975" y="1103450"/>
                <a:ext cx="523875" cy="33855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200776" y="2628605"/>
                <a:ext cx="118087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−7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0" smtClean="0">
                          <a:latin typeface="Cambria Math" panose="02040503050406030204" pitchFamily="18" charset="0"/>
                        </a:rPr>
                        <m:t>− 14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0776" y="2628605"/>
                <a:ext cx="1180878" cy="338554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Connector 22"/>
          <p:cNvCxnSpPr/>
          <p:nvPr/>
        </p:nvCxnSpPr>
        <p:spPr>
          <a:xfrm>
            <a:off x="6143407" y="2970350"/>
            <a:ext cx="120037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924675" y="2949906"/>
                <a:ext cx="41910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24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4675" y="2949906"/>
                <a:ext cx="419102" cy="338554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/>
          <p:cNvCxnSpPr/>
          <p:nvPr/>
        </p:nvCxnSpPr>
        <p:spPr>
          <a:xfrm flipV="1">
            <a:off x="7324725" y="1581873"/>
            <a:ext cx="185737" cy="13552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086600" y="1066256"/>
                <a:ext cx="990600" cy="4417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16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dirty="0" smtClean="0">
                            <a:latin typeface="Cambria Math" panose="02040503050406030204" pitchFamily="18" charset="0"/>
                          </a:rPr>
                          <m:t>24</m:t>
                        </m:r>
                      </m:num>
                      <m:den>
                        <m:r>
                          <a:rPr lang="en-US" sz="16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600" b="0" i="1" dirty="0" smtClean="0">
                            <a:latin typeface="Cambria Math" panose="02040503050406030204" pitchFamily="18" charset="0"/>
                          </a:rPr>
                          <m:t>+2</m:t>
                        </m:r>
                      </m:den>
                    </m:f>
                  </m:oMath>
                </a14:m>
                <a:r>
                  <a:rPr lang="en-US" sz="1600" dirty="0"/>
                  <a:t> </a:t>
                </a: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600" y="1066256"/>
                <a:ext cx="990600" cy="441788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1984312" y="1929521"/>
            <a:ext cx="2111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Divide the 1</a:t>
            </a:r>
            <a:r>
              <a:rPr lang="en-US" baseline="30000" dirty="0"/>
              <a:t>st</a:t>
            </a:r>
            <a:r>
              <a:rPr lang="en-US" dirty="0"/>
              <a:t> terms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981831" y="2342680"/>
            <a:ext cx="1008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Multiply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981200" y="2686967"/>
            <a:ext cx="1015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Subtract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5740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8" grpId="0"/>
      <p:bldP spid="10" grpId="0"/>
      <p:bldP spid="11" grpId="0"/>
      <p:bldP spid="13" grpId="0"/>
      <p:bldP spid="14" grpId="0"/>
      <p:bldP spid="16" grpId="0"/>
      <p:bldP spid="19" grpId="0"/>
      <p:bldP spid="21" grpId="0"/>
      <p:bldP spid="22" grpId="0"/>
      <p:bldP spid="24" grpId="0"/>
      <p:bldP spid="26" grpId="0"/>
      <p:bldP spid="27" grpId="0"/>
      <p:bldP spid="27" grpId="1"/>
      <p:bldP spid="27" grpId="2"/>
      <p:bldP spid="27" grpId="3"/>
      <p:bldP spid="27" grpId="4"/>
      <p:bldP spid="27" grpId="5"/>
      <p:bldP spid="28" grpId="0"/>
      <p:bldP spid="28" grpId="1"/>
      <p:bldP spid="28" grpId="2"/>
      <p:bldP spid="28" grpId="3"/>
      <p:bldP spid="28" grpId="4"/>
      <p:bldP spid="28" grpId="5"/>
      <p:bldP spid="29" grpId="0"/>
      <p:bldP spid="29" grpId="1"/>
      <p:bldP spid="29" grpId="2"/>
      <p:bldP spid="29" grpId="3"/>
      <p:bldP spid="29" grpId="4"/>
      <p:bldP spid="29" grpId="5"/>
    </p:bldLst>
  </p:timing>
  <p:extLst mod="1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5.5 Apply the Remainder and Factor Theorems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Synthetic Division</a:t>
                </a:r>
              </a:p>
              <a:p>
                <a:pPr lvl="1"/>
                <a:r>
                  <a:rPr lang="en-US" dirty="0"/>
                  <a:t>Shortened form of long division for dividing by a </a:t>
                </a:r>
                <a:r>
                  <a:rPr lang="en-US" b="1" dirty="0"/>
                  <a:t>binomial</a:t>
                </a:r>
              </a:p>
              <a:p>
                <a:pPr lvl="1"/>
                <a:r>
                  <a:rPr lang="en-US" dirty="0"/>
                  <a:t>Only when dividing by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6"/>
                <a:stretch>
                  <a:fillRect l="-267" t="-14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346362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5.5 Apply the Remainder and Factor Theorems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0"/>
                <a:r>
                  <a:rPr lang="en-US" dirty="0"/>
                  <a:t>Synthetic Division</a:t>
                </a:r>
              </a:p>
              <a:p>
                <a:pPr lvl="1"/>
                <a:r>
                  <a:rPr lang="en-US" dirty="0"/>
                  <a:t>Like synthetic substitution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5</m:t>
                        </m:r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3</m:t>
                        </m:r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+2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+4)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6"/>
                <a:stretch>
                  <a:fillRect l="-267" t="-14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cxnSp>
        <p:nvCxnSpPr>
          <p:cNvPr id="51" name="Straight Arrow Connector 50"/>
          <p:cNvCxnSpPr/>
          <p:nvPr/>
        </p:nvCxnSpPr>
        <p:spPr>
          <a:xfrm flipH="1">
            <a:off x="1066800" y="2114550"/>
            <a:ext cx="3368675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8" name="AutoShape 5"/>
          <p:cNvSpPr>
            <a:spLocks noChangeAspect="1" noChangeArrowheads="1" noTextEdit="1"/>
          </p:cNvSpPr>
          <p:nvPr/>
        </p:nvSpPr>
        <p:spPr bwMode="auto">
          <a:xfrm>
            <a:off x="609602" y="2407445"/>
            <a:ext cx="7458075" cy="1421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09" name="Group 108"/>
          <p:cNvGrpSpPr/>
          <p:nvPr/>
        </p:nvGrpSpPr>
        <p:grpSpPr>
          <a:xfrm>
            <a:off x="723900" y="2493168"/>
            <a:ext cx="914400" cy="425054"/>
            <a:chOff x="723900" y="3543300"/>
            <a:chExt cx="914400" cy="566738"/>
          </a:xfrm>
        </p:grpSpPr>
        <p:sp>
          <p:nvSpPr>
            <p:cNvPr id="110" name="Rectangle 7"/>
            <p:cNvSpPr>
              <a:spLocks noChangeArrowheads="1"/>
            </p:cNvSpPr>
            <p:nvPr/>
          </p:nvSpPr>
          <p:spPr bwMode="auto">
            <a:xfrm>
              <a:off x="1624013" y="3543300"/>
              <a:ext cx="9525" cy="561975"/>
            </a:xfrm>
            <a:prstGeom prst="rect">
              <a:avLst/>
            </a:prstGeom>
            <a:solidFill>
              <a:srgbClr val="FFFFFF"/>
            </a:solidFill>
            <a:ln w="0" cap="flat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Rectangle 9"/>
            <p:cNvSpPr>
              <a:spLocks noChangeArrowheads="1"/>
            </p:cNvSpPr>
            <p:nvPr/>
          </p:nvSpPr>
          <p:spPr bwMode="auto">
            <a:xfrm>
              <a:off x="723900" y="4100513"/>
              <a:ext cx="914400" cy="9525"/>
            </a:xfrm>
            <a:prstGeom prst="rect">
              <a:avLst/>
            </a:prstGeom>
            <a:solidFill>
              <a:srgbClr val="FFFFFF"/>
            </a:solidFill>
            <a:ln w="0" cap="flat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2" name="Rectangle 10"/>
          <p:cNvSpPr>
            <a:spLocks noChangeArrowheads="1"/>
          </p:cNvSpPr>
          <p:nvPr/>
        </p:nvSpPr>
        <p:spPr bwMode="auto">
          <a:xfrm>
            <a:off x="723900" y="3325416"/>
            <a:ext cx="7239000" cy="7144"/>
          </a:xfrm>
          <a:prstGeom prst="rect">
            <a:avLst/>
          </a:prstGeom>
          <a:solidFill>
            <a:srgbClr val="FFFFFF"/>
          </a:solidFill>
          <a:ln w="0" cap="flat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13" name="Group 112"/>
          <p:cNvGrpSpPr/>
          <p:nvPr/>
        </p:nvGrpSpPr>
        <p:grpSpPr>
          <a:xfrm>
            <a:off x="5943600" y="3328988"/>
            <a:ext cx="914400" cy="428625"/>
            <a:chOff x="7048500" y="4657725"/>
            <a:chExt cx="914400" cy="571500"/>
          </a:xfrm>
        </p:grpSpPr>
        <p:sp>
          <p:nvSpPr>
            <p:cNvPr id="114" name="Rectangle 8"/>
            <p:cNvSpPr>
              <a:spLocks noChangeArrowheads="1"/>
            </p:cNvSpPr>
            <p:nvPr/>
          </p:nvSpPr>
          <p:spPr bwMode="auto">
            <a:xfrm>
              <a:off x="7053263" y="4657725"/>
              <a:ext cx="9525" cy="571500"/>
            </a:xfrm>
            <a:prstGeom prst="rect">
              <a:avLst/>
            </a:prstGeom>
            <a:solidFill>
              <a:srgbClr val="FFFFFF"/>
            </a:solidFill>
            <a:ln w="0" cap="flat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Rectangle 11"/>
            <p:cNvSpPr>
              <a:spLocks noChangeArrowheads="1"/>
            </p:cNvSpPr>
            <p:nvPr/>
          </p:nvSpPr>
          <p:spPr bwMode="auto">
            <a:xfrm>
              <a:off x="7048500" y="5214938"/>
              <a:ext cx="914400" cy="9525"/>
            </a:xfrm>
            <a:prstGeom prst="rect">
              <a:avLst/>
            </a:prstGeom>
            <a:solidFill>
              <a:srgbClr val="FFFFFF"/>
            </a:solidFill>
            <a:ln w="0" cap="flat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n>
                  <a:solidFill>
                    <a:sysClr val="windowText" lastClr="000000"/>
                  </a:solidFill>
                </a:ln>
              </a:endParaRPr>
            </a:p>
          </p:txBody>
        </p:sp>
      </p:grpSp>
      <p:sp>
        <p:nvSpPr>
          <p:cNvPr id="116" name="Rectangle 12"/>
          <p:cNvSpPr>
            <a:spLocks noChangeArrowheads="1"/>
          </p:cNvSpPr>
          <p:nvPr/>
        </p:nvSpPr>
        <p:spPr bwMode="auto">
          <a:xfrm>
            <a:off x="815975" y="2527698"/>
            <a:ext cx="30457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effectLst/>
                <a:latin typeface="Corbel" pitchFamily="34" charset="0"/>
              </a:rPr>
              <a:t>-4</a:t>
            </a:r>
            <a:endParaRPr kumimoji="0" lang="en-US" sz="1800" b="0" i="0" u="none" strike="noStrike" cap="none" normalizeH="0" baseline="0" dirty="0">
              <a:ln>
                <a:noFill/>
              </a:ln>
              <a:effectLst/>
              <a:latin typeface="Arial" pitchFamily="34" charset="0"/>
            </a:endParaRPr>
          </a:p>
        </p:txBody>
      </p:sp>
      <p:grpSp>
        <p:nvGrpSpPr>
          <p:cNvPr id="117" name="Group 116"/>
          <p:cNvGrpSpPr/>
          <p:nvPr/>
        </p:nvGrpSpPr>
        <p:grpSpPr>
          <a:xfrm>
            <a:off x="1720850" y="2527697"/>
            <a:ext cx="287424" cy="430887"/>
            <a:chOff x="1720850" y="3589338"/>
            <a:chExt cx="287424" cy="574516"/>
          </a:xfrm>
        </p:grpSpPr>
        <p:sp>
          <p:nvSpPr>
            <p:cNvPr id="118" name="Rectangle 13"/>
            <p:cNvSpPr>
              <a:spLocks noChangeArrowheads="1"/>
            </p:cNvSpPr>
            <p:nvPr/>
          </p:nvSpPr>
          <p:spPr bwMode="auto">
            <a:xfrm>
              <a:off x="1720850" y="3589338"/>
              <a:ext cx="118622" cy="5745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dirty="0">
                  <a:ln>
                    <a:noFill/>
                  </a:ln>
                  <a:effectLst/>
                  <a:latin typeface="Corbel" pitchFamily="34" charset="0"/>
                </a:rPr>
                <a:t>-</a:t>
              </a:r>
              <a:endParaRPr kumimoji="0" lang="en-US" sz="18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</a:endParaRPr>
            </a:p>
          </p:txBody>
        </p:sp>
        <p:sp>
          <p:nvSpPr>
            <p:cNvPr id="119" name="Rectangle 14"/>
            <p:cNvSpPr>
              <a:spLocks noChangeArrowheads="1"/>
            </p:cNvSpPr>
            <p:nvPr/>
          </p:nvSpPr>
          <p:spPr bwMode="auto">
            <a:xfrm>
              <a:off x="1835150" y="3589338"/>
              <a:ext cx="173124" cy="5745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dirty="0">
                  <a:ln>
                    <a:noFill/>
                  </a:ln>
                  <a:effectLst/>
                  <a:latin typeface="Corbel" pitchFamily="34" charset="0"/>
                </a:rPr>
                <a:t>5</a:t>
              </a:r>
              <a:endParaRPr kumimoji="0" lang="en-US" sz="18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</a:endParaRPr>
            </a:p>
          </p:txBody>
        </p:sp>
      </p:grpSp>
      <p:sp>
        <p:nvSpPr>
          <p:cNvPr id="120" name="Rectangle 15"/>
          <p:cNvSpPr>
            <a:spLocks noChangeArrowheads="1"/>
          </p:cNvSpPr>
          <p:nvPr/>
        </p:nvSpPr>
        <p:spPr bwMode="auto">
          <a:xfrm>
            <a:off x="2438400" y="2527698"/>
            <a:ext cx="46166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effectLst/>
                <a:latin typeface="Corbel" pitchFamily="34" charset="0"/>
              </a:rPr>
              <a:t>-21</a:t>
            </a:r>
            <a:endParaRPr kumimoji="0" lang="en-US" sz="1800" b="0" i="0" u="none" strike="noStrike" cap="none" normalizeH="0" baseline="0" dirty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121" name="Rectangle 16"/>
          <p:cNvSpPr>
            <a:spLocks noChangeArrowheads="1"/>
          </p:cNvSpPr>
          <p:nvPr/>
        </p:nvSpPr>
        <p:spPr bwMode="auto">
          <a:xfrm>
            <a:off x="3429000" y="2527698"/>
            <a:ext cx="28212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effectLst/>
                <a:latin typeface="Corbel" pitchFamily="34" charset="0"/>
              </a:rPr>
              <a:t>-3</a:t>
            </a:r>
            <a:endParaRPr kumimoji="0" lang="en-US" sz="1800" b="0" i="0" u="none" strike="noStrike" cap="none" normalizeH="0" baseline="0" dirty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122" name="Rectangle 17"/>
          <p:cNvSpPr>
            <a:spLocks noChangeArrowheads="1"/>
          </p:cNvSpPr>
          <p:nvPr/>
        </p:nvSpPr>
        <p:spPr bwMode="auto">
          <a:xfrm>
            <a:off x="4435475" y="2527698"/>
            <a:ext cx="18594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latin typeface="Corbel" pitchFamily="34" charset="0"/>
              </a:rPr>
              <a:t>4</a:t>
            </a:r>
            <a:endParaRPr kumimoji="0" lang="en-US" sz="1800" b="0" i="0" u="none" strike="noStrike" cap="none" normalizeH="0" baseline="0" dirty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123" name="Rectangle 18"/>
          <p:cNvSpPr>
            <a:spLocks noChangeArrowheads="1"/>
          </p:cNvSpPr>
          <p:nvPr/>
        </p:nvSpPr>
        <p:spPr bwMode="auto">
          <a:xfrm>
            <a:off x="5340350" y="2527698"/>
            <a:ext cx="18274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effectLst/>
                <a:latin typeface="Corbel" pitchFamily="34" charset="0"/>
              </a:rPr>
              <a:t>2</a:t>
            </a:r>
            <a:endParaRPr kumimoji="0" lang="en-US" sz="1800" b="0" i="0" u="none" strike="noStrike" cap="none" normalizeH="0" baseline="0" dirty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124" name="Rectangle 19"/>
          <p:cNvSpPr>
            <a:spLocks noChangeArrowheads="1"/>
          </p:cNvSpPr>
          <p:nvPr/>
        </p:nvSpPr>
        <p:spPr bwMode="auto">
          <a:xfrm>
            <a:off x="6245225" y="2527698"/>
            <a:ext cx="18274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effectLst/>
                <a:latin typeface="Corbel" pitchFamily="34" charset="0"/>
              </a:rPr>
              <a:t>2</a:t>
            </a:r>
            <a:endParaRPr kumimoji="0" lang="en-US" sz="1800" b="0" i="0" u="none" strike="noStrike" cap="none" normalizeH="0" baseline="0" dirty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128" name="Rectangle 22"/>
          <p:cNvSpPr>
            <a:spLocks noChangeArrowheads="1"/>
          </p:cNvSpPr>
          <p:nvPr/>
        </p:nvSpPr>
        <p:spPr bwMode="auto">
          <a:xfrm>
            <a:off x="2558397" y="2937273"/>
            <a:ext cx="36009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effectLst/>
                <a:latin typeface="Corbel" pitchFamily="34" charset="0"/>
              </a:rPr>
              <a:t>20</a:t>
            </a:r>
            <a:endParaRPr kumimoji="0" lang="en-US" sz="1800" b="0" i="0" u="none" strike="noStrike" cap="none" normalizeH="0" baseline="0" dirty="0">
              <a:ln>
                <a:noFill/>
              </a:ln>
              <a:effectLst/>
              <a:latin typeface="Arial" pitchFamily="34" charset="0"/>
            </a:endParaRPr>
          </a:p>
        </p:txBody>
      </p:sp>
      <p:grpSp>
        <p:nvGrpSpPr>
          <p:cNvPr id="129" name="Group 128"/>
          <p:cNvGrpSpPr/>
          <p:nvPr/>
        </p:nvGrpSpPr>
        <p:grpSpPr>
          <a:xfrm>
            <a:off x="3433552" y="2946796"/>
            <a:ext cx="300248" cy="430887"/>
            <a:chOff x="3530600" y="4148138"/>
            <a:chExt cx="300248" cy="574516"/>
          </a:xfrm>
        </p:grpSpPr>
        <p:sp>
          <p:nvSpPr>
            <p:cNvPr id="130" name="Rectangle 23"/>
            <p:cNvSpPr>
              <a:spLocks noChangeArrowheads="1"/>
            </p:cNvSpPr>
            <p:nvPr/>
          </p:nvSpPr>
          <p:spPr bwMode="auto">
            <a:xfrm>
              <a:off x="3530600" y="4148138"/>
              <a:ext cx="6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</a:endParaRPr>
            </a:p>
          </p:txBody>
        </p:sp>
        <p:sp>
          <p:nvSpPr>
            <p:cNvPr id="131" name="Rectangle 24"/>
            <p:cNvSpPr>
              <a:spLocks noChangeArrowheads="1"/>
            </p:cNvSpPr>
            <p:nvPr/>
          </p:nvSpPr>
          <p:spPr bwMode="auto">
            <a:xfrm>
              <a:off x="3644900" y="4148138"/>
              <a:ext cx="185948" cy="5745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dirty="0">
                  <a:ln>
                    <a:noFill/>
                  </a:ln>
                  <a:effectLst/>
                  <a:latin typeface="Corbel" pitchFamily="34" charset="0"/>
                </a:rPr>
                <a:t>4</a:t>
              </a:r>
              <a:endParaRPr kumimoji="0" lang="en-US" sz="18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</a:endParaRPr>
            </a:p>
          </p:txBody>
        </p:sp>
      </p:grpSp>
      <p:sp>
        <p:nvSpPr>
          <p:cNvPr id="132" name="Rectangle 25"/>
          <p:cNvSpPr>
            <a:spLocks noChangeArrowheads="1"/>
          </p:cNvSpPr>
          <p:nvPr/>
        </p:nvSpPr>
        <p:spPr bwMode="auto">
          <a:xfrm>
            <a:off x="4343400" y="2946798"/>
            <a:ext cx="30457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effectLst/>
                <a:latin typeface="Corbel" pitchFamily="34" charset="0"/>
              </a:rPr>
              <a:t>-4</a:t>
            </a:r>
            <a:endParaRPr kumimoji="0" lang="en-US" sz="1800" b="0" i="0" u="none" strike="noStrike" cap="none" normalizeH="0" baseline="0" dirty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133" name="Rectangle 26"/>
          <p:cNvSpPr>
            <a:spLocks noChangeArrowheads="1"/>
          </p:cNvSpPr>
          <p:nvPr/>
        </p:nvSpPr>
        <p:spPr bwMode="auto">
          <a:xfrm>
            <a:off x="5340350" y="2946798"/>
            <a:ext cx="18434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effectLst/>
                <a:latin typeface="Corbel" pitchFamily="34" charset="0"/>
              </a:rPr>
              <a:t>0</a:t>
            </a:r>
            <a:endParaRPr kumimoji="0" lang="en-US" sz="1800" b="0" i="0" u="none" strike="noStrike" cap="none" normalizeH="0" baseline="0" dirty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134" name="Rectangle 27"/>
          <p:cNvSpPr>
            <a:spLocks noChangeArrowheads="1"/>
          </p:cNvSpPr>
          <p:nvPr/>
        </p:nvSpPr>
        <p:spPr bwMode="auto">
          <a:xfrm>
            <a:off x="6145457" y="2946798"/>
            <a:ext cx="30296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effectLst/>
                <a:latin typeface="Corbel" pitchFamily="34" charset="0"/>
              </a:rPr>
              <a:t>-8</a:t>
            </a:r>
            <a:endParaRPr kumimoji="0" lang="en-US" sz="1800" b="0" i="0" u="none" strike="noStrike" cap="none" normalizeH="0" baseline="0" dirty="0">
              <a:ln>
                <a:noFill/>
              </a:ln>
              <a:effectLst/>
              <a:latin typeface="Arial" pitchFamily="34" charset="0"/>
            </a:endParaRPr>
          </a:p>
        </p:txBody>
      </p:sp>
      <p:grpSp>
        <p:nvGrpSpPr>
          <p:cNvPr id="136" name="Group 135"/>
          <p:cNvGrpSpPr/>
          <p:nvPr/>
        </p:nvGrpSpPr>
        <p:grpSpPr>
          <a:xfrm>
            <a:off x="1720850" y="3365896"/>
            <a:ext cx="287424" cy="430887"/>
            <a:chOff x="1720850" y="4706938"/>
            <a:chExt cx="287424" cy="574516"/>
          </a:xfrm>
        </p:grpSpPr>
        <p:sp>
          <p:nvSpPr>
            <p:cNvPr id="137" name="Rectangle 29"/>
            <p:cNvSpPr>
              <a:spLocks noChangeArrowheads="1"/>
            </p:cNvSpPr>
            <p:nvPr/>
          </p:nvSpPr>
          <p:spPr bwMode="auto">
            <a:xfrm>
              <a:off x="1720850" y="4706938"/>
              <a:ext cx="118622" cy="5745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>
                  <a:ln>
                    <a:noFill/>
                  </a:ln>
                  <a:effectLst/>
                  <a:latin typeface="Corbel" pitchFamily="34" charset="0"/>
                </a:rPr>
                <a:t>-</a:t>
              </a:r>
              <a:endParaRPr kumimoji="0" lang="en-US" sz="1800" b="0" i="0" u="none" strike="noStrike" cap="none" normalizeH="0" baseline="0">
                <a:ln>
                  <a:noFill/>
                </a:ln>
                <a:effectLst/>
                <a:latin typeface="Arial" pitchFamily="34" charset="0"/>
              </a:endParaRPr>
            </a:p>
          </p:txBody>
        </p:sp>
        <p:sp>
          <p:nvSpPr>
            <p:cNvPr id="138" name="Rectangle 30"/>
            <p:cNvSpPr>
              <a:spLocks noChangeArrowheads="1"/>
            </p:cNvSpPr>
            <p:nvPr/>
          </p:nvSpPr>
          <p:spPr bwMode="auto">
            <a:xfrm>
              <a:off x="1835150" y="4706938"/>
              <a:ext cx="173124" cy="5745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dirty="0">
                  <a:ln>
                    <a:noFill/>
                  </a:ln>
                  <a:effectLst/>
                  <a:latin typeface="Corbel" pitchFamily="34" charset="0"/>
                </a:rPr>
                <a:t>5</a:t>
              </a:r>
              <a:endParaRPr kumimoji="0" lang="en-US" sz="18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</a:endParaRPr>
            </a:p>
          </p:txBody>
        </p:sp>
      </p:grpSp>
      <p:grpSp>
        <p:nvGrpSpPr>
          <p:cNvPr id="139" name="Group 138"/>
          <p:cNvGrpSpPr/>
          <p:nvPr/>
        </p:nvGrpSpPr>
        <p:grpSpPr>
          <a:xfrm>
            <a:off x="2625725" y="3365896"/>
            <a:ext cx="274600" cy="430887"/>
            <a:chOff x="2625725" y="4706938"/>
            <a:chExt cx="274600" cy="574516"/>
          </a:xfrm>
        </p:grpSpPr>
        <p:sp>
          <p:nvSpPr>
            <p:cNvPr id="140" name="Rectangle 31"/>
            <p:cNvSpPr>
              <a:spLocks noChangeArrowheads="1"/>
            </p:cNvSpPr>
            <p:nvPr/>
          </p:nvSpPr>
          <p:spPr bwMode="auto">
            <a:xfrm>
              <a:off x="2625725" y="4706938"/>
              <a:ext cx="118622" cy="5745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dirty="0">
                  <a:ln>
                    <a:noFill/>
                  </a:ln>
                  <a:effectLst/>
                  <a:latin typeface="Corbel" pitchFamily="34" charset="0"/>
                </a:rPr>
                <a:t>-</a:t>
              </a:r>
              <a:endParaRPr kumimoji="0" lang="en-US" sz="18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</a:endParaRPr>
            </a:p>
          </p:txBody>
        </p:sp>
        <p:sp>
          <p:nvSpPr>
            <p:cNvPr id="141" name="Rectangle 32"/>
            <p:cNvSpPr>
              <a:spLocks noChangeArrowheads="1"/>
            </p:cNvSpPr>
            <p:nvPr/>
          </p:nvSpPr>
          <p:spPr bwMode="auto">
            <a:xfrm>
              <a:off x="2740025" y="4706938"/>
              <a:ext cx="160300" cy="5745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dirty="0">
                  <a:ln>
                    <a:noFill/>
                  </a:ln>
                  <a:effectLst/>
                  <a:latin typeface="Corbel" pitchFamily="34" charset="0"/>
                </a:rPr>
                <a:t>1</a:t>
              </a:r>
              <a:endParaRPr kumimoji="0" lang="en-US" sz="18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</a:endParaRPr>
            </a:p>
          </p:txBody>
        </p:sp>
      </p:grpSp>
      <p:sp>
        <p:nvSpPr>
          <p:cNvPr id="142" name="Rectangle 33"/>
          <p:cNvSpPr>
            <a:spLocks noChangeArrowheads="1"/>
          </p:cNvSpPr>
          <p:nvPr/>
        </p:nvSpPr>
        <p:spPr bwMode="auto">
          <a:xfrm>
            <a:off x="3530600" y="3365898"/>
            <a:ext cx="1603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effectLst/>
                <a:latin typeface="Corbel" pitchFamily="34" charset="0"/>
              </a:rPr>
              <a:t>1</a:t>
            </a:r>
            <a:endParaRPr kumimoji="0" lang="en-US" sz="1800" b="0" i="0" u="none" strike="noStrike" cap="none" normalizeH="0" baseline="0" dirty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143" name="Rectangle 34"/>
          <p:cNvSpPr>
            <a:spLocks noChangeArrowheads="1"/>
          </p:cNvSpPr>
          <p:nvPr/>
        </p:nvSpPr>
        <p:spPr bwMode="auto">
          <a:xfrm>
            <a:off x="4435475" y="3365898"/>
            <a:ext cx="18434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effectLst/>
                <a:latin typeface="Corbel" pitchFamily="34" charset="0"/>
              </a:rPr>
              <a:t>0</a:t>
            </a:r>
            <a:endParaRPr kumimoji="0" lang="en-US" sz="1800" b="0" i="0" u="none" strike="noStrike" cap="none" normalizeH="0" baseline="0" dirty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144" name="Rectangle 35"/>
          <p:cNvSpPr>
            <a:spLocks noChangeArrowheads="1"/>
          </p:cNvSpPr>
          <p:nvPr/>
        </p:nvSpPr>
        <p:spPr bwMode="auto">
          <a:xfrm>
            <a:off x="5340350" y="3365898"/>
            <a:ext cx="18274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effectLst/>
                <a:latin typeface="Corbel" pitchFamily="34" charset="0"/>
              </a:rPr>
              <a:t>2</a:t>
            </a:r>
            <a:endParaRPr kumimoji="0" lang="en-US" sz="1800" b="0" i="0" u="none" strike="noStrike" cap="none" normalizeH="0" baseline="0" dirty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145" name="Rectangle 36"/>
          <p:cNvSpPr>
            <a:spLocks noChangeArrowheads="1"/>
          </p:cNvSpPr>
          <p:nvPr/>
        </p:nvSpPr>
        <p:spPr bwMode="auto">
          <a:xfrm>
            <a:off x="6162675" y="3365898"/>
            <a:ext cx="30617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effectLst/>
                <a:latin typeface="Corbel" pitchFamily="34" charset="0"/>
              </a:rPr>
              <a:t>-6</a:t>
            </a:r>
            <a:endParaRPr kumimoji="0" lang="en-US" sz="1800" b="0" i="0" u="none" strike="noStrike" cap="none" normalizeH="0" baseline="0" dirty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2590800" y="211455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Coefficients with placeholders</a:t>
            </a:r>
          </a:p>
        </p:txBody>
      </p:sp>
      <p:cxnSp>
        <p:nvCxnSpPr>
          <p:cNvPr id="148" name="Straight Arrow Connector 147"/>
          <p:cNvCxnSpPr/>
          <p:nvPr/>
        </p:nvCxnSpPr>
        <p:spPr>
          <a:xfrm>
            <a:off x="2057400" y="2800350"/>
            <a:ext cx="0" cy="685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Freeform 148"/>
          <p:cNvSpPr/>
          <p:nvPr/>
        </p:nvSpPr>
        <p:spPr>
          <a:xfrm>
            <a:off x="952500" y="2905125"/>
            <a:ext cx="1628775" cy="836360"/>
          </a:xfrm>
          <a:custGeom>
            <a:avLst/>
            <a:gdLst>
              <a:gd name="connsiteX0" fmla="*/ 0 w 1628775"/>
              <a:gd name="connsiteY0" fmla="*/ 0 h 836360"/>
              <a:gd name="connsiteX1" fmla="*/ 914400 w 1628775"/>
              <a:gd name="connsiteY1" fmla="*/ 828675 h 836360"/>
              <a:gd name="connsiteX2" fmla="*/ 1628775 w 1628775"/>
              <a:gd name="connsiteY2" fmla="*/ 342900 h 83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28775" h="836360">
                <a:moveTo>
                  <a:pt x="0" y="0"/>
                </a:moveTo>
                <a:cubicBezTo>
                  <a:pt x="321469" y="385762"/>
                  <a:pt x="642938" y="771525"/>
                  <a:pt x="914400" y="828675"/>
                </a:cubicBezTo>
                <a:cubicBezTo>
                  <a:pt x="1185863" y="885825"/>
                  <a:pt x="1407319" y="614362"/>
                  <a:pt x="1628775" y="342900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0" name="Straight Arrow Connector 149"/>
          <p:cNvCxnSpPr/>
          <p:nvPr/>
        </p:nvCxnSpPr>
        <p:spPr>
          <a:xfrm>
            <a:off x="2971800" y="2724150"/>
            <a:ext cx="0" cy="762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Freeform 150"/>
          <p:cNvSpPr/>
          <p:nvPr/>
        </p:nvSpPr>
        <p:spPr>
          <a:xfrm>
            <a:off x="942975" y="2924175"/>
            <a:ext cx="2590800" cy="856702"/>
          </a:xfrm>
          <a:custGeom>
            <a:avLst/>
            <a:gdLst>
              <a:gd name="connsiteX0" fmla="*/ 0 w 2590800"/>
              <a:gd name="connsiteY0" fmla="*/ 0 h 856702"/>
              <a:gd name="connsiteX1" fmla="*/ 1762125 w 2590800"/>
              <a:gd name="connsiteY1" fmla="*/ 847725 h 856702"/>
              <a:gd name="connsiteX2" fmla="*/ 2590800 w 2590800"/>
              <a:gd name="connsiteY2" fmla="*/ 371475 h 856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90800" h="856702">
                <a:moveTo>
                  <a:pt x="0" y="0"/>
                </a:moveTo>
                <a:cubicBezTo>
                  <a:pt x="665162" y="392906"/>
                  <a:pt x="1330325" y="785813"/>
                  <a:pt x="1762125" y="847725"/>
                </a:cubicBezTo>
                <a:cubicBezTo>
                  <a:pt x="2193925" y="909637"/>
                  <a:pt x="2392362" y="640556"/>
                  <a:pt x="2590800" y="371475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2" name="Straight Arrow Connector 151"/>
          <p:cNvCxnSpPr/>
          <p:nvPr/>
        </p:nvCxnSpPr>
        <p:spPr>
          <a:xfrm>
            <a:off x="3830848" y="2724150"/>
            <a:ext cx="0" cy="762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Freeform 152"/>
          <p:cNvSpPr/>
          <p:nvPr/>
        </p:nvSpPr>
        <p:spPr>
          <a:xfrm>
            <a:off x="952500" y="2914650"/>
            <a:ext cx="3419475" cy="857815"/>
          </a:xfrm>
          <a:custGeom>
            <a:avLst/>
            <a:gdLst>
              <a:gd name="connsiteX0" fmla="*/ 0 w 3419475"/>
              <a:gd name="connsiteY0" fmla="*/ 0 h 857815"/>
              <a:gd name="connsiteX1" fmla="*/ 2524125 w 3419475"/>
              <a:gd name="connsiteY1" fmla="*/ 847725 h 857815"/>
              <a:gd name="connsiteX2" fmla="*/ 3419475 w 3419475"/>
              <a:gd name="connsiteY2" fmla="*/ 390525 h 857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19475" h="857815">
                <a:moveTo>
                  <a:pt x="0" y="0"/>
                </a:moveTo>
                <a:cubicBezTo>
                  <a:pt x="977106" y="391319"/>
                  <a:pt x="1954213" y="782638"/>
                  <a:pt x="2524125" y="847725"/>
                </a:cubicBezTo>
                <a:cubicBezTo>
                  <a:pt x="3094037" y="912812"/>
                  <a:pt x="3256756" y="651668"/>
                  <a:pt x="3419475" y="390525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4" name="Straight Arrow Connector 153"/>
          <p:cNvCxnSpPr/>
          <p:nvPr/>
        </p:nvCxnSpPr>
        <p:spPr>
          <a:xfrm>
            <a:off x="4648200" y="2724150"/>
            <a:ext cx="0" cy="762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Freeform 154"/>
          <p:cNvSpPr/>
          <p:nvPr/>
        </p:nvSpPr>
        <p:spPr>
          <a:xfrm>
            <a:off x="952500" y="2933700"/>
            <a:ext cx="4305300" cy="854721"/>
          </a:xfrm>
          <a:custGeom>
            <a:avLst/>
            <a:gdLst>
              <a:gd name="connsiteX0" fmla="*/ 0 w 4305300"/>
              <a:gd name="connsiteY0" fmla="*/ 0 h 854721"/>
              <a:gd name="connsiteX1" fmla="*/ 3409950 w 4305300"/>
              <a:gd name="connsiteY1" fmla="*/ 847725 h 854721"/>
              <a:gd name="connsiteX2" fmla="*/ 4305300 w 4305300"/>
              <a:gd name="connsiteY2" fmla="*/ 333375 h 854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05300" h="854721">
                <a:moveTo>
                  <a:pt x="0" y="0"/>
                </a:moveTo>
                <a:cubicBezTo>
                  <a:pt x="1346200" y="396081"/>
                  <a:pt x="2692400" y="792163"/>
                  <a:pt x="3409950" y="847725"/>
                </a:cubicBezTo>
                <a:cubicBezTo>
                  <a:pt x="4127500" y="903287"/>
                  <a:pt x="4216400" y="618331"/>
                  <a:pt x="4305300" y="333375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6" name="Straight Arrow Connector 155"/>
          <p:cNvCxnSpPr/>
          <p:nvPr/>
        </p:nvCxnSpPr>
        <p:spPr>
          <a:xfrm>
            <a:off x="5524696" y="2800350"/>
            <a:ext cx="0" cy="685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Freeform 156"/>
          <p:cNvSpPr/>
          <p:nvPr/>
        </p:nvSpPr>
        <p:spPr>
          <a:xfrm>
            <a:off x="886678" y="2924965"/>
            <a:ext cx="5285522" cy="937060"/>
          </a:xfrm>
          <a:custGeom>
            <a:avLst/>
            <a:gdLst>
              <a:gd name="connsiteX0" fmla="*/ 103922 w 5285522"/>
              <a:gd name="connsiteY0" fmla="*/ 18260 h 937060"/>
              <a:gd name="connsiteX1" fmla="*/ 218222 w 5285522"/>
              <a:gd name="connsiteY1" fmla="*/ 56360 h 937060"/>
              <a:gd name="connsiteX2" fmla="*/ 4247297 w 5285522"/>
              <a:gd name="connsiteY2" fmla="*/ 932660 h 937060"/>
              <a:gd name="connsiteX3" fmla="*/ 5285522 w 5285522"/>
              <a:gd name="connsiteY3" fmla="*/ 332585 h 937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85522" h="937060">
                <a:moveTo>
                  <a:pt x="103922" y="18260"/>
                </a:moveTo>
                <a:cubicBezTo>
                  <a:pt x="-184209" y="-38890"/>
                  <a:pt x="218222" y="56360"/>
                  <a:pt x="218222" y="56360"/>
                </a:cubicBezTo>
                <a:cubicBezTo>
                  <a:pt x="908784" y="208760"/>
                  <a:pt x="3402747" y="886623"/>
                  <a:pt x="4247297" y="932660"/>
                </a:cubicBezTo>
                <a:cubicBezTo>
                  <a:pt x="5091847" y="978697"/>
                  <a:pt x="5188684" y="655641"/>
                  <a:pt x="5285522" y="332585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8" name="Straight Arrow Connector 157"/>
          <p:cNvCxnSpPr/>
          <p:nvPr/>
        </p:nvCxnSpPr>
        <p:spPr>
          <a:xfrm>
            <a:off x="6477000" y="2724150"/>
            <a:ext cx="0" cy="762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TextBox 160"/>
          <p:cNvSpPr txBox="1"/>
          <p:nvPr/>
        </p:nvSpPr>
        <p:spPr>
          <a:xfrm>
            <a:off x="902372" y="2943225"/>
            <a:ext cx="348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× </a:t>
            </a:r>
          </a:p>
        </p:txBody>
      </p:sp>
      <p:sp>
        <p:nvSpPr>
          <p:cNvPr id="162" name="TextBox 161"/>
          <p:cNvSpPr txBox="1"/>
          <p:nvPr/>
        </p:nvSpPr>
        <p:spPr>
          <a:xfrm>
            <a:off x="1988078" y="2792907"/>
            <a:ext cx="348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+ </a:t>
            </a:r>
          </a:p>
        </p:txBody>
      </p:sp>
      <p:sp>
        <p:nvSpPr>
          <p:cNvPr id="163" name="TextBox 162"/>
          <p:cNvSpPr txBox="1"/>
          <p:nvPr/>
        </p:nvSpPr>
        <p:spPr>
          <a:xfrm>
            <a:off x="2939336" y="2792907"/>
            <a:ext cx="348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+ </a:t>
            </a:r>
          </a:p>
        </p:txBody>
      </p:sp>
      <p:sp>
        <p:nvSpPr>
          <p:cNvPr id="164" name="TextBox 163"/>
          <p:cNvSpPr txBox="1"/>
          <p:nvPr/>
        </p:nvSpPr>
        <p:spPr>
          <a:xfrm>
            <a:off x="3788739" y="2792907"/>
            <a:ext cx="348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+ </a:t>
            </a:r>
          </a:p>
        </p:txBody>
      </p:sp>
      <p:sp>
        <p:nvSpPr>
          <p:cNvPr id="165" name="TextBox 164"/>
          <p:cNvSpPr txBox="1"/>
          <p:nvPr/>
        </p:nvSpPr>
        <p:spPr>
          <a:xfrm>
            <a:off x="4635500" y="2773918"/>
            <a:ext cx="348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+ </a:t>
            </a:r>
          </a:p>
        </p:txBody>
      </p:sp>
      <p:sp>
        <p:nvSpPr>
          <p:cNvPr id="166" name="TextBox 165"/>
          <p:cNvSpPr txBox="1"/>
          <p:nvPr/>
        </p:nvSpPr>
        <p:spPr>
          <a:xfrm>
            <a:off x="5521803" y="2792907"/>
            <a:ext cx="348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+ </a:t>
            </a:r>
          </a:p>
        </p:txBody>
      </p:sp>
      <p:sp>
        <p:nvSpPr>
          <p:cNvPr id="167" name="TextBox 166"/>
          <p:cNvSpPr txBox="1"/>
          <p:nvPr/>
        </p:nvSpPr>
        <p:spPr>
          <a:xfrm>
            <a:off x="6437492" y="2784226"/>
            <a:ext cx="348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+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0" y="3810254"/>
                <a:ext cx="9144000" cy="12977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>
                    <a:latin typeface="Cambria Math"/>
                  </a:rPr>
                  <a:t>The bottom row give the coefficients of the answer. This is called the depressed polynomial.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>
                    <a:latin typeface="Cambria Math"/>
                  </a:rPr>
                  <a:t>The number in the box is the remainder.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>
                    <a:latin typeface="Cambria Math"/>
                  </a:rPr>
                  <a:t>Start with an exponent one less than the original expression since you divided by </a:t>
                </a:r>
                <a:r>
                  <a:rPr lang="en-US" sz="1600" i="1" dirty="0">
                    <a:latin typeface="Cambria Math"/>
                  </a:rPr>
                  <a:t>x</a:t>
                </a:r>
                <a:r>
                  <a:rPr lang="en-US" sz="1600" dirty="0">
                    <a:latin typeface="Cambria Math"/>
                  </a:rPr>
                  <a:t>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/>
                        </a:rPr>
                        <m:t>−5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1600" i="1"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en-US" sz="1600" i="1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1600" i="1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1600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16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latin typeface="Cambria Math"/>
                        </a:rPr>
                        <m:t>+2+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/>
                            </a:rPr>
                            <m:t>−6</m:t>
                          </m:r>
                        </m:num>
                        <m:den>
                          <m:r>
                            <a:rPr lang="en-US" sz="1600" i="1">
                              <a:latin typeface="Cambria Math"/>
                            </a:rPr>
                            <m:t>𝑥</m:t>
                          </m:r>
                          <m:r>
                            <a:rPr lang="en-US" sz="1600" i="1">
                              <a:latin typeface="Cambria Math"/>
                            </a:rPr>
                            <m:t>+4</m:t>
                          </m:r>
                        </m:den>
                      </m:f>
                    </m:oMath>
                  </m:oMathPara>
                </a14:m>
                <a:endParaRPr lang="en-US" sz="16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810254"/>
                <a:ext cx="9144000" cy="1297728"/>
              </a:xfrm>
              <a:prstGeom prst="rect">
                <a:avLst/>
              </a:prstGeom>
              <a:blipFill>
                <a:blip r:embed="rId7"/>
                <a:stretch>
                  <a:fillRect l="-267" t="-1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079759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4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5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6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2C7A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4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0"/>
                            </p:stCondLst>
                            <p:childTnLst>
                              <p:par>
                                <p:cTn id="1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3" presetClass="emph" presetSubtype="2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1BB4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00"/>
                            </p:stCondLst>
                            <p:childTnLst>
                              <p:par>
                                <p:cTn id="1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5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8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00"/>
                            </p:stCondLst>
                            <p:childTnLst>
                              <p:par>
                                <p:cTn id="1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3" presetClass="emph" presetSubtype="2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3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F2E28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2" grpId="0" animBg="1"/>
      <p:bldP spid="116" grpId="0"/>
      <p:bldP spid="120" grpId="0"/>
      <p:bldP spid="121" grpId="0"/>
      <p:bldP spid="122" grpId="0"/>
      <p:bldP spid="123" grpId="0"/>
      <p:bldP spid="124" grpId="0"/>
      <p:bldP spid="128" grpId="0"/>
      <p:bldP spid="132" grpId="0"/>
      <p:bldP spid="133" grpId="0"/>
      <p:bldP spid="134" grpId="0"/>
      <p:bldP spid="142" grpId="0"/>
      <p:bldP spid="143" grpId="0"/>
      <p:bldP spid="144" grpId="0"/>
      <p:bldP spid="145" grpId="0"/>
      <p:bldP spid="147" grpId="0"/>
      <p:bldP spid="149" grpId="0" animBg="1"/>
      <p:bldP spid="151" grpId="0" animBg="1"/>
      <p:bldP spid="153" grpId="0" animBg="1"/>
      <p:bldP spid="155" grpId="0" animBg="1"/>
      <p:bldP spid="157" grpId="0" animBg="1"/>
      <p:bldP spid="161" grpId="0"/>
      <p:bldP spid="161" grpId="1"/>
      <p:bldP spid="161" grpId="2"/>
      <p:bldP spid="161" grpId="3"/>
      <p:bldP spid="161" grpId="4"/>
      <p:bldP spid="161" grpId="5"/>
      <p:bldP spid="162" grpId="0"/>
      <p:bldP spid="163" grpId="0"/>
      <p:bldP spid="164" grpId="0"/>
      <p:bldP spid="165" grpId="0"/>
      <p:bldP spid="166" grpId="0"/>
      <p:bldP spid="167" grpId="0"/>
      <p:bldP spid="13" grpId="0" build="p"/>
    </p:bldLst>
  </p:timing>
  <p:extLst mod="1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5.5 Apply the Remainder and Factor Theorems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0"/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+32</m:t>
                        </m:r>
                      </m:e>
                    </m:d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+2</m:t>
                            </m:r>
                          </m:e>
                        </m:d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6"/>
                <a:stretch>
                  <a:fillRect l="-267" t="-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cxnSp>
        <p:nvCxnSpPr>
          <p:cNvPr id="51" name="Straight Arrow Connector 50"/>
          <p:cNvCxnSpPr/>
          <p:nvPr/>
        </p:nvCxnSpPr>
        <p:spPr>
          <a:xfrm flipH="1">
            <a:off x="1066801" y="1657350"/>
            <a:ext cx="457199" cy="1066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8" name="AutoShape 5"/>
          <p:cNvSpPr>
            <a:spLocks noChangeAspect="1" noChangeArrowheads="1" noTextEdit="1"/>
          </p:cNvSpPr>
          <p:nvPr/>
        </p:nvSpPr>
        <p:spPr bwMode="auto">
          <a:xfrm>
            <a:off x="609602" y="2407445"/>
            <a:ext cx="7458075" cy="1421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09" name="Group 108"/>
          <p:cNvGrpSpPr/>
          <p:nvPr/>
        </p:nvGrpSpPr>
        <p:grpSpPr>
          <a:xfrm>
            <a:off x="723900" y="2493168"/>
            <a:ext cx="914400" cy="425054"/>
            <a:chOff x="723900" y="3543300"/>
            <a:chExt cx="914400" cy="566738"/>
          </a:xfrm>
        </p:grpSpPr>
        <p:sp>
          <p:nvSpPr>
            <p:cNvPr id="110" name="Rectangle 7"/>
            <p:cNvSpPr>
              <a:spLocks noChangeArrowheads="1"/>
            </p:cNvSpPr>
            <p:nvPr/>
          </p:nvSpPr>
          <p:spPr bwMode="auto">
            <a:xfrm>
              <a:off x="1624013" y="3543300"/>
              <a:ext cx="9525" cy="561975"/>
            </a:xfrm>
            <a:prstGeom prst="rect">
              <a:avLst/>
            </a:prstGeom>
            <a:solidFill>
              <a:srgbClr val="FFFFFF"/>
            </a:solidFill>
            <a:ln w="0" cap="flat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Rectangle 9"/>
            <p:cNvSpPr>
              <a:spLocks noChangeArrowheads="1"/>
            </p:cNvSpPr>
            <p:nvPr/>
          </p:nvSpPr>
          <p:spPr bwMode="auto">
            <a:xfrm>
              <a:off x="723900" y="4100513"/>
              <a:ext cx="914400" cy="9525"/>
            </a:xfrm>
            <a:prstGeom prst="rect">
              <a:avLst/>
            </a:prstGeom>
            <a:solidFill>
              <a:srgbClr val="FFFFFF"/>
            </a:solidFill>
            <a:ln w="0" cap="flat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2" name="Rectangle 10"/>
          <p:cNvSpPr>
            <a:spLocks noChangeArrowheads="1"/>
          </p:cNvSpPr>
          <p:nvPr/>
        </p:nvSpPr>
        <p:spPr bwMode="auto">
          <a:xfrm>
            <a:off x="723900" y="3325416"/>
            <a:ext cx="7239000" cy="7144"/>
          </a:xfrm>
          <a:prstGeom prst="rect">
            <a:avLst/>
          </a:prstGeom>
          <a:solidFill>
            <a:srgbClr val="FFFFFF"/>
          </a:solidFill>
          <a:ln w="0" cap="flat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13" name="Group 112"/>
          <p:cNvGrpSpPr/>
          <p:nvPr/>
        </p:nvGrpSpPr>
        <p:grpSpPr>
          <a:xfrm>
            <a:off x="5943600" y="3328988"/>
            <a:ext cx="914400" cy="428625"/>
            <a:chOff x="7048500" y="4657725"/>
            <a:chExt cx="914400" cy="571500"/>
          </a:xfrm>
        </p:grpSpPr>
        <p:sp>
          <p:nvSpPr>
            <p:cNvPr id="114" name="Rectangle 8"/>
            <p:cNvSpPr>
              <a:spLocks noChangeArrowheads="1"/>
            </p:cNvSpPr>
            <p:nvPr/>
          </p:nvSpPr>
          <p:spPr bwMode="auto">
            <a:xfrm>
              <a:off x="7053263" y="4657725"/>
              <a:ext cx="9525" cy="571500"/>
            </a:xfrm>
            <a:prstGeom prst="rect">
              <a:avLst/>
            </a:prstGeom>
            <a:solidFill>
              <a:srgbClr val="FFFFFF"/>
            </a:solidFill>
            <a:ln w="0" cap="flat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Rectangle 11"/>
            <p:cNvSpPr>
              <a:spLocks noChangeArrowheads="1"/>
            </p:cNvSpPr>
            <p:nvPr/>
          </p:nvSpPr>
          <p:spPr bwMode="auto">
            <a:xfrm>
              <a:off x="7048500" y="5214938"/>
              <a:ext cx="914400" cy="9525"/>
            </a:xfrm>
            <a:prstGeom prst="rect">
              <a:avLst/>
            </a:prstGeom>
            <a:solidFill>
              <a:srgbClr val="FFFFFF"/>
            </a:solidFill>
            <a:ln w="0" cap="flat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n>
                  <a:solidFill>
                    <a:sysClr val="windowText" lastClr="000000"/>
                  </a:solidFill>
                </a:ln>
              </a:endParaRPr>
            </a:p>
          </p:txBody>
        </p:sp>
      </p:grpSp>
      <p:sp>
        <p:nvSpPr>
          <p:cNvPr id="116" name="Rectangle 12"/>
          <p:cNvSpPr>
            <a:spLocks noChangeArrowheads="1"/>
          </p:cNvSpPr>
          <p:nvPr/>
        </p:nvSpPr>
        <p:spPr bwMode="auto">
          <a:xfrm>
            <a:off x="815975" y="2527698"/>
            <a:ext cx="30136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effectLst/>
                <a:latin typeface="Corbel" pitchFamily="34" charset="0"/>
              </a:rPr>
              <a:t>-2</a:t>
            </a:r>
            <a:endParaRPr kumimoji="0" lang="en-US" sz="1800" b="0" i="0" u="none" strike="noStrike" cap="none" normalizeH="0" baseline="0" dirty="0">
              <a:ln>
                <a:noFill/>
              </a:ln>
              <a:effectLst/>
              <a:latin typeface="Arial" pitchFamily="34" charset="0"/>
            </a:endParaRPr>
          </a:p>
        </p:txBody>
      </p:sp>
      <p:grpSp>
        <p:nvGrpSpPr>
          <p:cNvPr id="117" name="Group 116"/>
          <p:cNvGrpSpPr/>
          <p:nvPr/>
        </p:nvGrpSpPr>
        <p:grpSpPr>
          <a:xfrm>
            <a:off x="1720850" y="2527697"/>
            <a:ext cx="274600" cy="430887"/>
            <a:chOff x="1720850" y="3589338"/>
            <a:chExt cx="274600" cy="574516"/>
          </a:xfrm>
        </p:grpSpPr>
        <p:sp>
          <p:nvSpPr>
            <p:cNvPr id="118" name="Rectangle 13"/>
            <p:cNvSpPr>
              <a:spLocks noChangeArrowheads="1"/>
            </p:cNvSpPr>
            <p:nvPr/>
          </p:nvSpPr>
          <p:spPr bwMode="auto">
            <a:xfrm>
              <a:off x="1720850" y="3589338"/>
              <a:ext cx="6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</a:endParaRPr>
            </a:p>
          </p:txBody>
        </p:sp>
        <p:sp>
          <p:nvSpPr>
            <p:cNvPr id="119" name="Rectangle 14"/>
            <p:cNvSpPr>
              <a:spLocks noChangeArrowheads="1"/>
            </p:cNvSpPr>
            <p:nvPr/>
          </p:nvSpPr>
          <p:spPr bwMode="auto">
            <a:xfrm>
              <a:off x="1835150" y="3589338"/>
              <a:ext cx="160300" cy="5745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dirty="0">
                  <a:ln>
                    <a:noFill/>
                  </a:ln>
                  <a:effectLst/>
                  <a:latin typeface="Corbel" pitchFamily="34" charset="0"/>
                </a:rPr>
                <a:t>1</a:t>
              </a:r>
              <a:endParaRPr kumimoji="0" lang="en-US" sz="18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</a:endParaRPr>
            </a:p>
          </p:txBody>
        </p:sp>
      </p:grpSp>
      <p:sp>
        <p:nvSpPr>
          <p:cNvPr id="120" name="Rectangle 15"/>
          <p:cNvSpPr>
            <a:spLocks noChangeArrowheads="1"/>
          </p:cNvSpPr>
          <p:nvPr/>
        </p:nvSpPr>
        <p:spPr bwMode="auto">
          <a:xfrm>
            <a:off x="2711254" y="2527698"/>
            <a:ext cx="18434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effectLst/>
                <a:latin typeface="Corbel" pitchFamily="34" charset="0"/>
              </a:rPr>
              <a:t>0</a:t>
            </a:r>
            <a:endParaRPr kumimoji="0" lang="en-US" sz="1800" b="0" i="0" u="none" strike="noStrike" cap="none" normalizeH="0" baseline="0" dirty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121" name="Rectangle 16"/>
          <p:cNvSpPr>
            <a:spLocks noChangeArrowheads="1"/>
          </p:cNvSpPr>
          <p:nvPr/>
        </p:nvSpPr>
        <p:spPr bwMode="auto">
          <a:xfrm>
            <a:off x="3505200" y="2527698"/>
            <a:ext cx="18594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effectLst/>
                <a:latin typeface="Corbel" pitchFamily="34" charset="0"/>
              </a:rPr>
              <a:t>0</a:t>
            </a:r>
            <a:endParaRPr kumimoji="0" lang="en-US" sz="1800" b="0" i="0" u="none" strike="noStrike" cap="none" normalizeH="0" baseline="0" dirty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122" name="Rectangle 17"/>
          <p:cNvSpPr>
            <a:spLocks noChangeArrowheads="1"/>
          </p:cNvSpPr>
          <p:nvPr/>
        </p:nvSpPr>
        <p:spPr bwMode="auto">
          <a:xfrm>
            <a:off x="4435475" y="2527698"/>
            <a:ext cx="18594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latin typeface="Corbel" pitchFamily="34" charset="0"/>
              </a:rPr>
              <a:t>0</a:t>
            </a:r>
            <a:endParaRPr kumimoji="0" lang="en-US" sz="1800" b="0" i="0" u="none" strike="noStrike" cap="none" normalizeH="0" baseline="0" dirty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123" name="Rectangle 18"/>
          <p:cNvSpPr>
            <a:spLocks noChangeArrowheads="1"/>
          </p:cNvSpPr>
          <p:nvPr/>
        </p:nvSpPr>
        <p:spPr bwMode="auto">
          <a:xfrm>
            <a:off x="5340350" y="2527698"/>
            <a:ext cx="18274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effectLst/>
                <a:latin typeface="Corbel" pitchFamily="34" charset="0"/>
              </a:rPr>
              <a:t>0</a:t>
            </a:r>
            <a:endParaRPr kumimoji="0" lang="en-US" sz="1800" b="0" i="0" u="none" strike="noStrike" cap="none" normalizeH="0" baseline="0" dirty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124" name="Rectangle 19"/>
          <p:cNvSpPr>
            <a:spLocks noChangeArrowheads="1"/>
          </p:cNvSpPr>
          <p:nvPr/>
        </p:nvSpPr>
        <p:spPr bwMode="auto">
          <a:xfrm>
            <a:off x="6096000" y="2527698"/>
            <a:ext cx="34624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effectLst/>
                <a:latin typeface="Corbel" pitchFamily="34" charset="0"/>
              </a:rPr>
              <a:t>32</a:t>
            </a:r>
            <a:endParaRPr kumimoji="0" lang="en-US" sz="1800" b="0" i="0" u="none" strike="noStrike" cap="none" normalizeH="0" baseline="0" dirty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128" name="Rectangle 22"/>
          <p:cNvSpPr>
            <a:spLocks noChangeArrowheads="1"/>
          </p:cNvSpPr>
          <p:nvPr/>
        </p:nvSpPr>
        <p:spPr bwMode="auto">
          <a:xfrm>
            <a:off x="2590800" y="2952750"/>
            <a:ext cx="30136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effectLst/>
                <a:latin typeface="Corbel" pitchFamily="34" charset="0"/>
              </a:rPr>
              <a:t>-2</a:t>
            </a:r>
            <a:endParaRPr kumimoji="0" lang="en-US" sz="1800" b="0" i="0" u="none" strike="noStrike" cap="none" normalizeH="0" baseline="0" dirty="0">
              <a:ln>
                <a:noFill/>
              </a:ln>
              <a:effectLst/>
              <a:latin typeface="Arial" pitchFamily="34" charset="0"/>
            </a:endParaRPr>
          </a:p>
        </p:txBody>
      </p:sp>
      <p:grpSp>
        <p:nvGrpSpPr>
          <p:cNvPr id="129" name="Group 128"/>
          <p:cNvGrpSpPr/>
          <p:nvPr/>
        </p:nvGrpSpPr>
        <p:grpSpPr>
          <a:xfrm>
            <a:off x="3433552" y="2946796"/>
            <a:ext cx="300248" cy="430887"/>
            <a:chOff x="3530600" y="4148138"/>
            <a:chExt cx="300248" cy="574516"/>
          </a:xfrm>
        </p:grpSpPr>
        <p:sp>
          <p:nvSpPr>
            <p:cNvPr id="130" name="Rectangle 23"/>
            <p:cNvSpPr>
              <a:spLocks noChangeArrowheads="1"/>
            </p:cNvSpPr>
            <p:nvPr/>
          </p:nvSpPr>
          <p:spPr bwMode="auto">
            <a:xfrm>
              <a:off x="3530600" y="4148138"/>
              <a:ext cx="6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</a:endParaRPr>
            </a:p>
          </p:txBody>
        </p:sp>
        <p:sp>
          <p:nvSpPr>
            <p:cNvPr id="131" name="Rectangle 24"/>
            <p:cNvSpPr>
              <a:spLocks noChangeArrowheads="1"/>
            </p:cNvSpPr>
            <p:nvPr/>
          </p:nvSpPr>
          <p:spPr bwMode="auto">
            <a:xfrm>
              <a:off x="3644900" y="4148138"/>
              <a:ext cx="185948" cy="5745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dirty="0">
                  <a:ln>
                    <a:noFill/>
                  </a:ln>
                  <a:effectLst/>
                  <a:latin typeface="Corbel" pitchFamily="34" charset="0"/>
                </a:rPr>
                <a:t>4</a:t>
              </a:r>
              <a:endParaRPr kumimoji="0" lang="en-US" sz="18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</a:endParaRPr>
            </a:p>
          </p:txBody>
        </p:sp>
      </p:grpSp>
      <p:sp>
        <p:nvSpPr>
          <p:cNvPr id="132" name="Rectangle 25"/>
          <p:cNvSpPr>
            <a:spLocks noChangeArrowheads="1"/>
          </p:cNvSpPr>
          <p:nvPr/>
        </p:nvSpPr>
        <p:spPr bwMode="auto">
          <a:xfrm>
            <a:off x="4343400" y="2946798"/>
            <a:ext cx="30457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effectLst/>
                <a:latin typeface="Corbel" pitchFamily="34" charset="0"/>
              </a:rPr>
              <a:t>-8</a:t>
            </a:r>
            <a:endParaRPr kumimoji="0" lang="en-US" sz="1800" b="0" i="0" u="none" strike="noStrike" cap="none" normalizeH="0" baseline="0" dirty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133" name="Rectangle 26"/>
          <p:cNvSpPr>
            <a:spLocks noChangeArrowheads="1"/>
          </p:cNvSpPr>
          <p:nvPr/>
        </p:nvSpPr>
        <p:spPr bwMode="auto">
          <a:xfrm>
            <a:off x="5181600" y="2946798"/>
            <a:ext cx="34785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effectLst/>
                <a:latin typeface="Corbel" pitchFamily="34" charset="0"/>
              </a:rPr>
              <a:t>16</a:t>
            </a:r>
            <a:endParaRPr kumimoji="0" lang="en-US" sz="1800" b="0" i="0" u="none" strike="noStrike" cap="none" normalizeH="0" baseline="0" dirty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134" name="Rectangle 27"/>
          <p:cNvSpPr>
            <a:spLocks noChangeArrowheads="1"/>
          </p:cNvSpPr>
          <p:nvPr/>
        </p:nvSpPr>
        <p:spPr bwMode="auto">
          <a:xfrm>
            <a:off x="6012129" y="2946798"/>
            <a:ext cx="46487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effectLst/>
                <a:latin typeface="Corbel" pitchFamily="34" charset="0"/>
              </a:rPr>
              <a:t>-32</a:t>
            </a:r>
            <a:endParaRPr kumimoji="0" lang="en-US" sz="1800" b="0" i="0" u="none" strike="noStrike" cap="none" normalizeH="0" baseline="0" dirty="0">
              <a:ln>
                <a:noFill/>
              </a:ln>
              <a:effectLst/>
              <a:latin typeface="Arial" pitchFamily="34" charset="0"/>
            </a:endParaRPr>
          </a:p>
        </p:txBody>
      </p:sp>
      <p:grpSp>
        <p:nvGrpSpPr>
          <p:cNvPr id="136" name="Group 135"/>
          <p:cNvGrpSpPr/>
          <p:nvPr/>
        </p:nvGrpSpPr>
        <p:grpSpPr>
          <a:xfrm>
            <a:off x="1720850" y="3365896"/>
            <a:ext cx="274600" cy="430887"/>
            <a:chOff x="1720850" y="4706938"/>
            <a:chExt cx="274600" cy="574516"/>
          </a:xfrm>
        </p:grpSpPr>
        <p:sp>
          <p:nvSpPr>
            <p:cNvPr id="137" name="Rectangle 29"/>
            <p:cNvSpPr>
              <a:spLocks noChangeArrowheads="1"/>
            </p:cNvSpPr>
            <p:nvPr/>
          </p:nvSpPr>
          <p:spPr bwMode="auto">
            <a:xfrm>
              <a:off x="1720850" y="4706938"/>
              <a:ext cx="6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</a:endParaRPr>
            </a:p>
          </p:txBody>
        </p:sp>
        <p:sp>
          <p:nvSpPr>
            <p:cNvPr id="138" name="Rectangle 30"/>
            <p:cNvSpPr>
              <a:spLocks noChangeArrowheads="1"/>
            </p:cNvSpPr>
            <p:nvPr/>
          </p:nvSpPr>
          <p:spPr bwMode="auto">
            <a:xfrm>
              <a:off x="1835150" y="4706938"/>
              <a:ext cx="160300" cy="5745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800" dirty="0">
                  <a:latin typeface="Corbel" pitchFamily="34" charset="0"/>
                </a:rPr>
                <a:t>1</a:t>
              </a:r>
              <a:endParaRPr kumimoji="0" lang="en-US" sz="18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</a:endParaRPr>
            </a:p>
          </p:txBody>
        </p:sp>
      </p:grpSp>
      <p:grpSp>
        <p:nvGrpSpPr>
          <p:cNvPr id="139" name="Group 138"/>
          <p:cNvGrpSpPr/>
          <p:nvPr/>
        </p:nvGrpSpPr>
        <p:grpSpPr>
          <a:xfrm>
            <a:off x="2625725" y="3365896"/>
            <a:ext cx="297042" cy="430887"/>
            <a:chOff x="2625725" y="4706938"/>
            <a:chExt cx="297042" cy="574516"/>
          </a:xfrm>
        </p:grpSpPr>
        <p:sp>
          <p:nvSpPr>
            <p:cNvPr id="140" name="Rectangle 31"/>
            <p:cNvSpPr>
              <a:spLocks noChangeArrowheads="1"/>
            </p:cNvSpPr>
            <p:nvPr/>
          </p:nvSpPr>
          <p:spPr bwMode="auto">
            <a:xfrm>
              <a:off x="2625725" y="4706938"/>
              <a:ext cx="118622" cy="5745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dirty="0">
                  <a:ln>
                    <a:noFill/>
                  </a:ln>
                  <a:effectLst/>
                  <a:latin typeface="Corbel" pitchFamily="34" charset="0"/>
                </a:rPr>
                <a:t>-</a:t>
              </a:r>
              <a:endParaRPr kumimoji="0" lang="en-US" sz="18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</a:endParaRPr>
            </a:p>
          </p:txBody>
        </p:sp>
        <p:sp>
          <p:nvSpPr>
            <p:cNvPr id="141" name="Rectangle 32"/>
            <p:cNvSpPr>
              <a:spLocks noChangeArrowheads="1"/>
            </p:cNvSpPr>
            <p:nvPr/>
          </p:nvSpPr>
          <p:spPr bwMode="auto">
            <a:xfrm>
              <a:off x="2740025" y="4706938"/>
              <a:ext cx="182742" cy="5745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dirty="0">
                  <a:ln>
                    <a:noFill/>
                  </a:ln>
                  <a:effectLst/>
                  <a:latin typeface="Corbel" pitchFamily="34" charset="0"/>
                </a:rPr>
                <a:t>2</a:t>
              </a:r>
              <a:endParaRPr kumimoji="0" lang="en-US" sz="18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</a:endParaRPr>
            </a:p>
          </p:txBody>
        </p:sp>
      </p:grpSp>
      <p:sp>
        <p:nvSpPr>
          <p:cNvPr id="142" name="Rectangle 33"/>
          <p:cNvSpPr>
            <a:spLocks noChangeArrowheads="1"/>
          </p:cNvSpPr>
          <p:nvPr/>
        </p:nvSpPr>
        <p:spPr bwMode="auto">
          <a:xfrm>
            <a:off x="3530600" y="3365898"/>
            <a:ext cx="18594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effectLst/>
                <a:latin typeface="Corbel" pitchFamily="34" charset="0"/>
              </a:rPr>
              <a:t>4</a:t>
            </a:r>
            <a:endParaRPr kumimoji="0" lang="en-US" sz="1800" b="0" i="0" u="none" strike="noStrike" cap="none" normalizeH="0" baseline="0" dirty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143" name="Rectangle 34"/>
          <p:cNvSpPr>
            <a:spLocks noChangeArrowheads="1"/>
          </p:cNvSpPr>
          <p:nvPr/>
        </p:nvSpPr>
        <p:spPr bwMode="auto">
          <a:xfrm>
            <a:off x="4343400" y="3365898"/>
            <a:ext cx="30296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effectLst/>
                <a:latin typeface="Corbel" pitchFamily="34" charset="0"/>
              </a:rPr>
              <a:t>-8</a:t>
            </a:r>
            <a:endParaRPr kumimoji="0" lang="en-US" sz="1800" b="0" i="0" u="none" strike="noStrike" cap="none" normalizeH="0" baseline="0" dirty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144" name="Rectangle 35"/>
          <p:cNvSpPr>
            <a:spLocks noChangeArrowheads="1"/>
          </p:cNvSpPr>
          <p:nvPr/>
        </p:nvSpPr>
        <p:spPr bwMode="auto">
          <a:xfrm>
            <a:off x="5181600" y="3360063"/>
            <a:ext cx="34785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effectLst/>
                <a:latin typeface="Corbel" pitchFamily="34" charset="0"/>
              </a:rPr>
              <a:t>16</a:t>
            </a:r>
            <a:endParaRPr kumimoji="0" lang="en-US" sz="1800" b="0" i="0" u="none" strike="noStrike" cap="none" normalizeH="0" baseline="0" dirty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145" name="Rectangle 36"/>
          <p:cNvSpPr>
            <a:spLocks noChangeArrowheads="1"/>
          </p:cNvSpPr>
          <p:nvPr/>
        </p:nvSpPr>
        <p:spPr bwMode="auto">
          <a:xfrm>
            <a:off x="6216454" y="3365898"/>
            <a:ext cx="18434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effectLst/>
                <a:latin typeface="Corbel" pitchFamily="34" charset="0"/>
              </a:rPr>
              <a:t>0</a:t>
            </a:r>
            <a:endParaRPr kumimoji="0" lang="en-US" sz="1800" b="0" i="0" u="none" strike="noStrike" cap="none" normalizeH="0" baseline="0" dirty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2590800" y="211455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Coefficients with placeholders</a:t>
            </a:r>
          </a:p>
        </p:txBody>
      </p:sp>
      <p:cxnSp>
        <p:nvCxnSpPr>
          <p:cNvPr id="148" name="Straight Arrow Connector 147"/>
          <p:cNvCxnSpPr/>
          <p:nvPr/>
        </p:nvCxnSpPr>
        <p:spPr>
          <a:xfrm>
            <a:off x="2057400" y="2800350"/>
            <a:ext cx="0" cy="685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Freeform 148"/>
          <p:cNvSpPr/>
          <p:nvPr/>
        </p:nvSpPr>
        <p:spPr>
          <a:xfrm>
            <a:off x="952500" y="2905125"/>
            <a:ext cx="1628775" cy="836360"/>
          </a:xfrm>
          <a:custGeom>
            <a:avLst/>
            <a:gdLst>
              <a:gd name="connsiteX0" fmla="*/ 0 w 1628775"/>
              <a:gd name="connsiteY0" fmla="*/ 0 h 836360"/>
              <a:gd name="connsiteX1" fmla="*/ 914400 w 1628775"/>
              <a:gd name="connsiteY1" fmla="*/ 828675 h 836360"/>
              <a:gd name="connsiteX2" fmla="*/ 1628775 w 1628775"/>
              <a:gd name="connsiteY2" fmla="*/ 342900 h 83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28775" h="836360">
                <a:moveTo>
                  <a:pt x="0" y="0"/>
                </a:moveTo>
                <a:cubicBezTo>
                  <a:pt x="321469" y="385762"/>
                  <a:pt x="642938" y="771525"/>
                  <a:pt x="914400" y="828675"/>
                </a:cubicBezTo>
                <a:cubicBezTo>
                  <a:pt x="1185863" y="885825"/>
                  <a:pt x="1407319" y="614362"/>
                  <a:pt x="1628775" y="342900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0" name="Straight Arrow Connector 149"/>
          <p:cNvCxnSpPr/>
          <p:nvPr/>
        </p:nvCxnSpPr>
        <p:spPr>
          <a:xfrm>
            <a:off x="2971800" y="2724150"/>
            <a:ext cx="0" cy="762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Freeform 150"/>
          <p:cNvSpPr/>
          <p:nvPr/>
        </p:nvSpPr>
        <p:spPr>
          <a:xfrm>
            <a:off x="942975" y="2924175"/>
            <a:ext cx="2590800" cy="856702"/>
          </a:xfrm>
          <a:custGeom>
            <a:avLst/>
            <a:gdLst>
              <a:gd name="connsiteX0" fmla="*/ 0 w 2590800"/>
              <a:gd name="connsiteY0" fmla="*/ 0 h 856702"/>
              <a:gd name="connsiteX1" fmla="*/ 1762125 w 2590800"/>
              <a:gd name="connsiteY1" fmla="*/ 847725 h 856702"/>
              <a:gd name="connsiteX2" fmla="*/ 2590800 w 2590800"/>
              <a:gd name="connsiteY2" fmla="*/ 371475 h 856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90800" h="856702">
                <a:moveTo>
                  <a:pt x="0" y="0"/>
                </a:moveTo>
                <a:cubicBezTo>
                  <a:pt x="665162" y="392906"/>
                  <a:pt x="1330325" y="785813"/>
                  <a:pt x="1762125" y="847725"/>
                </a:cubicBezTo>
                <a:cubicBezTo>
                  <a:pt x="2193925" y="909637"/>
                  <a:pt x="2392362" y="640556"/>
                  <a:pt x="2590800" y="371475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2" name="Straight Arrow Connector 151"/>
          <p:cNvCxnSpPr/>
          <p:nvPr/>
        </p:nvCxnSpPr>
        <p:spPr>
          <a:xfrm>
            <a:off x="3830848" y="2724150"/>
            <a:ext cx="0" cy="762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Freeform 152"/>
          <p:cNvSpPr/>
          <p:nvPr/>
        </p:nvSpPr>
        <p:spPr>
          <a:xfrm>
            <a:off x="952500" y="2914650"/>
            <a:ext cx="3419475" cy="857815"/>
          </a:xfrm>
          <a:custGeom>
            <a:avLst/>
            <a:gdLst>
              <a:gd name="connsiteX0" fmla="*/ 0 w 3419475"/>
              <a:gd name="connsiteY0" fmla="*/ 0 h 857815"/>
              <a:gd name="connsiteX1" fmla="*/ 2524125 w 3419475"/>
              <a:gd name="connsiteY1" fmla="*/ 847725 h 857815"/>
              <a:gd name="connsiteX2" fmla="*/ 3419475 w 3419475"/>
              <a:gd name="connsiteY2" fmla="*/ 390525 h 857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19475" h="857815">
                <a:moveTo>
                  <a:pt x="0" y="0"/>
                </a:moveTo>
                <a:cubicBezTo>
                  <a:pt x="977106" y="391319"/>
                  <a:pt x="1954213" y="782638"/>
                  <a:pt x="2524125" y="847725"/>
                </a:cubicBezTo>
                <a:cubicBezTo>
                  <a:pt x="3094037" y="912812"/>
                  <a:pt x="3256756" y="651668"/>
                  <a:pt x="3419475" y="390525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4" name="Straight Arrow Connector 153"/>
          <p:cNvCxnSpPr/>
          <p:nvPr/>
        </p:nvCxnSpPr>
        <p:spPr>
          <a:xfrm>
            <a:off x="4648200" y="2724150"/>
            <a:ext cx="0" cy="762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Freeform 154"/>
          <p:cNvSpPr/>
          <p:nvPr/>
        </p:nvSpPr>
        <p:spPr>
          <a:xfrm>
            <a:off x="952500" y="2933700"/>
            <a:ext cx="4305300" cy="854721"/>
          </a:xfrm>
          <a:custGeom>
            <a:avLst/>
            <a:gdLst>
              <a:gd name="connsiteX0" fmla="*/ 0 w 4305300"/>
              <a:gd name="connsiteY0" fmla="*/ 0 h 854721"/>
              <a:gd name="connsiteX1" fmla="*/ 3409950 w 4305300"/>
              <a:gd name="connsiteY1" fmla="*/ 847725 h 854721"/>
              <a:gd name="connsiteX2" fmla="*/ 4305300 w 4305300"/>
              <a:gd name="connsiteY2" fmla="*/ 333375 h 854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05300" h="854721">
                <a:moveTo>
                  <a:pt x="0" y="0"/>
                </a:moveTo>
                <a:cubicBezTo>
                  <a:pt x="1346200" y="396081"/>
                  <a:pt x="2692400" y="792163"/>
                  <a:pt x="3409950" y="847725"/>
                </a:cubicBezTo>
                <a:cubicBezTo>
                  <a:pt x="4127500" y="903287"/>
                  <a:pt x="4216400" y="618331"/>
                  <a:pt x="4305300" y="333375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6" name="Straight Arrow Connector 155"/>
          <p:cNvCxnSpPr/>
          <p:nvPr/>
        </p:nvCxnSpPr>
        <p:spPr>
          <a:xfrm>
            <a:off x="5524696" y="2800350"/>
            <a:ext cx="0" cy="685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Freeform 156"/>
          <p:cNvSpPr/>
          <p:nvPr/>
        </p:nvSpPr>
        <p:spPr>
          <a:xfrm>
            <a:off x="886678" y="2924965"/>
            <a:ext cx="5285522" cy="937060"/>
          </a:xfrm>
          <a:custGeom>
            <a:avLst/>
            <a:gdLst>
              <a:gd name="connsiteX0" fmla="*/ 103922 w 5285522"/>
              <a:gd name="connsiteY0" fmla="*/ 18260 h 937060"/>
              <a:gd name="connsiteX1" fmla="*/ 218222 w 5285522"/>
              <a:gd name="connsiteY1" fmla="*/ 56360 h 937060"/>
              <a:gd name="connsiteX2" fmla="*/ 4247297 w 5285522"/>
              <a:gd name="connsiteY2" fmla="*/ 932660 h 937060"/>
              <a:gd name="connsiteX3" fmla="*/ 5285522 w 5285522"/>
              <a:gd name="connsiteY3" fmla="*/ 332585 h 937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85522" h="937060">
                <a:moveTo>
                  <a:pt x="103922" y="18260"/>
                </a:moveTo>
                <a:cubicBezTo>
                  <a:pt x="-184209" y="-38890"/>
                  <a:pt x="218222" y="56360"/>
                  <a:pt x="218222" y="56360"/>
                </a:cubicBezTo>
                <a:cubicBezTo>
                  <a:pt x="908784" y="208760"/>
                  <a:pt x="3402747" y="886623"/>
                  <a:pt x="4247297" y="932660"/>
                </a:cubicBezTo>
                <a:cubicBezTo>
                  <a:pt x="5091847" y="978697"/>
                  <a:pt x="5188684" y="655641"/>
                  <a:pt x="5285522" y="332585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8" name="Straight Arrow Connector 157"/>
          <p:cNvCxnSpPr/>
          <p:nvPr/>
        </p:nvCxnSpPr>
        <p:spPr>
          <a:xfrm>
            <a:off x="6477000" y="2724150"/>
            <a:ext cx="0" cy="762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TextBox 160"/>
          <p:cNvSpPr txBox="1"/>
          <p:nvPr/>
        </p:nvSpPr>
        <p:spPr>
          <a:xfrm>
            <a:off x="902372" y="2943225"/>
            <a:ext cx="348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× </a:t>
            </a:r>
          </a:p>
        </p:txBody>
      </p:sp>
      <p:sp>
        <p:nvSpPr>
          <p:cNvPr id="162" name="TextBox 161"/>
          <p:cNvSpPr txBox="1"/>
          <p:nvPr/>
        </p:nvSpPr>
        <p:spPr>
          <a:xfrm>
            <a:off x="1988078" y="2792907"/>
            <a:ext cx="348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+ </a:t>
            </a:r>
          </a:p>
        </p:txBody>
      </p:sp>
      <p:sp>
        <p:nvSpPr>
          <p:cNvPr id="163" name="TextBox 162"/>
          <p:cNvSpPr txBox="1"/>
          <p:nvPr/>
        </p:nvSpPr>
        <p:spPr>
          <a:xfrm>
            <a:off x="2939336" y="2792907"/>
            <a:ext cx="348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+ </a:t>
            </a:r>
          </a:p>
        </p:txBody>
      </p:sp>
      <p:sp>
        <p:nvSpPr>
          <p:cNvPr id="164" name="TextBox 163"/>
          <p:cNvSpPr txBox="1"/>
          <p:nvPr/>
        </p:nvSpPr>
        <p:spPr>
          <a:xfrm>
            <a:off x="3788739" y="2792907"/>
            <a:ext cx="348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+ </a:t>
            </a:r>
          </a:p>
        </p:txBody>
      </p:sp>
      <p:sp>
        <p:nvSpPr>
          <p:cNvPr id="165" name="TextBox 164"/>
          <p:cNvSpPr txBox="1"/>
          <p:nvPr/>
        </p:nvSpPr>
        <p:spPr>
          <a:xfrm>
            <a:off x="4635500" y="2773918"/>
            <a:ext cx="348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+ </a:t>
            </a:r>
          </a:p>
        </p:txBody>
      </p:sp>
      <p:sp>
        <p:nvSpPr>
          <p:cNvPr id="166" name="TextBox 165"/>
          <p:cNvSpPr txBox="1"/>
          <p:nvPr/>
        </p:nvSpPr>
        <p:spPr>
          <a:xfrm>
            <a:off x="5521803" y="2792907"/>
            <a:ext cx="348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+ </a:t>
            </a:r>
          </a:p>
        </p:txBody>
      </p:sp>
      <p:sp>
        <p:nvSpPr>
          <p:cNvPr id="167" name="TextBox 166"/>
          <p:cNvSpPr txBox="1"/>
          <p:nvPr/>
        </p:nvSpPr>
        <p:spPr>
          <a:xfrm>
            <a:off x="6437492" y="2784226"/>
            <a:ext cx="348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+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0" y="3810254"/>
                <a:ext cx="9144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The degree was 5, now the depressed polynomial is one less degree. It’s degree is 4.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1600" i="1" dirty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1600" i="1" dirty="0">
                          <a:latin typeface="Cambria Math" panose="02040503050406030204" pitchFamily="18" charset="0"/>
                        </a:rPr>
                        <m:t>−2</m:t>
                      </m:r>
                      <m:sSup>
                        <m:sSupPr>
                          <m:ctrlPr>
                            <a:rPr lang="en-US" sz="16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1600" i="1" dirty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600" i="1" dirty="0">
                          <a:latin typeface="Cambria Math" panose="02040503050406030204" pitchFamily="18" charset="0"/>
                        </a:rPr>
                        <m:t>+4</m:t>
                      </m:r>
                      <m:sSup>
                        <m:sSupPr>
                          <m:ctrlPr>
                            <a:rPr lang="en-US" sz="16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16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i="1" dirty="0">
                          <a:latin typeface="Cambria Math" panose="02040503050406030204" pitchFamily="18" charset="0"/>
                        </a:rPr>
                        <m:t>−8</m:t>
                      </m:r>
                      <m:r>
                        <a:rPr lang="en-US" sz="1600" i="1" dirty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i="1" dirty="0">
                          <a:latin typeface="Cambria Math" panose="02040503050406030204" pitchFamily="18" charset="0"/>
                        </a:rPr>
                        <m:t>+16</m:t>
                      </m:r>
                    </m:oMath>
                  </m:oMathPara>
                </a14:m>
                <a:endParaRPr lang="en-US" sz="1600" dirty="0"/>
              </a:p>
              <a:p>
                <a:endParaRPr lang="en-US" sz="16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810254"/>
                <a:ext cx="9144000" cy="830997"/>
              </a:xfrm>
              <a:prstGeom prst="rect">
                <a:avLst/>
              </a:prstGeom>
              <a:blipFill>
                <a:blip r:embed="rId7"/>
                <a:stretch>
                  <a:fillRect l="-267" t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833709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2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3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4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2C7A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2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5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3" presetClass="emph" presetSubtype="2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5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1BB4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500"/>
                            </p:stCondLst>
                            <p:childTnLst>
                              <p:par>
                                <p:cTn id="1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3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6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00"/>
                            </p:stCondLst>
                            <p:childTnLst>
                              <p:par>
                                <p:cTn id="1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3" presetClass="emph" presetSubtype="2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1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F2E28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animBg="1"/>
      <p:bldP spid="116" grpId="0"/>
      <p:bldP spid="120" grpId="0"/>
      <p:bldP spid="121" grpId="0"/>
      <p:bldP spid="122" grpId="0"/>
      <p:bldP spid="123" grpId="0"/>
      <p:bldP spid="124" grpId="0"/>
      <p:bldP spid="128" grpId="0"/>
      <p:bldP spid="132" grpId="0"/>
      <p:bldP spid="133" grpId="0"/>
      <p:bldP spid="134" grpId="0"/>
      <p:bldP spid="142" grpId="0"/>
      <p:bldP spid="143" grpId="0"/>
      <p:bldP spid="144" grpId="0"/>
      <p:bldP spid="145" grpId="0"/>
      <p:bldP spid="147" grpId="0"/>
      <p:bldP spid="149" grpId="0" animBg="1"/>
      <p:bldP spid="151" grpId="0" animBg="1"/>
      <p:bldP spid="153" grpId="0" animBg="1"/>
      <p:bldP spid="155" grpId="0" animBg="1"/>
      <p:bldP spid="157" grpId="0" animBg="1"/>
      <p:bldP spid="161" grpId="0"/>
      <p:bldP spid="161" grpId="1"/>
      <p:bldP spid="161" grpId="2"/>
      <p:bldP spid="161" grpId="3"/>
      <p:bldP spid="161" grpId="4"/>
      <p:bldP spid="161" grpId="5"/>
      <p:bldP spid="162" grpId="0"/>
      <p:bldP spid="163" grpId="0"/>
      <p:bldP spid="164" grpId="0"/>
      <p:bldP spid="165" grpId="0"/>
      <p:bldP spid="166" grpId="0"/>
      <p:bldP spid="167" grpId="0"/>
      <p:bldP spid="13" grpId="0" build="p"/>
    </p:bldLst>
  </p:timing>
  <p:extLst mod="1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5.5 Apply the Remainder and Factor Theorems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Remainder Theorem</a:t>
                </a:r>
              </a:p>
              <a:p>
                <a:pPr lvl="1"/>
                <a:r>
                  <a:rPr lang="en-US" dirty="0"/>
                  <a:t>If polynomial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is divided by the binomial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dirty="0"/>
                  <a:t>, then the remainder equals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Synthetic substitution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6"/>
                <a:stretch>
                  <a:fillRect l="-267" t="-14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135221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5.5 Apply the Remainder and Factor Theorems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Factor Theorem</a:t>
                </a:r>
              </a:p>
              <a:p>
                <a:pPr lvl="0"/>
                <a:endParaRPr lang="en-US" dirty="0"/>
              </a:p>
              <a:p>
                <a:pPr lvl="1"/>
                <a:r>
                  <a:rPr lang="en-US" dirty="0"/>
                  <a:t>The binomial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a factor of the polynomial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if and only 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In other words, it’s a factor if the remainder is 0.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6"/>
                <a:stretch>
                  <a:fillRect l="-267" t="-14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156591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5.5 Apply the Remainder and Factor Theorems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Using the factor theorem, you can find the factors (and zeros) of polynomials</a:t>
            </a:r>
          </a:p>
          <a:p>
            <a:pPr lvl="0"/>
            <a:r>
              <a:rPr lang="en-US" dirty="0"/>
              <a:t>Simply use synthetic division using your first zero (you get these off of problem or off of the graph where they cross the </a:t>
            </a:r>
            <a:r>
              <a:rPr lang="en-US" i="1" dirty="0"/>
              <a:t>x</a:t>
            </a:r>
            <a:r>
              <a:rPr lang="en-US" dirty="0"/>
              <a:t>-axis)</a:t>
            </a:r>
          </a:p>
          <a:p>
            <a:pPr lvl="0"/>
            <a:r>
              <a:rPr lang="en-US" dirty="0"/>
              <a:t>The polynomial answer is one degree less and is called the depressed polynomial.</a:t>
            </a:r>
          </a:p>
          <a:p>
            <a:pPr lvl="0"/>
            <a:r>
              <a:rPr lang="en-US" dirty="0"/>
              <a:t>Divide the depressed polynomial by the next zero and get the next depressed polynomial.  </a:t>
            </a:r>
          </a:p>
          <a:p>
            <a:pPr lvl="0"/>
            <a:r>
              <a:rPr lang="en-US" dirty="0"/>
              <a:t>Continue doing this until you get to a quadratic which you can factor or use the quadratic formula to solve.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375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5.5 Apply the Remainder and Factor Theorems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350366"/>
                <a:ext cx="9144000" cy="379313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Show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is a factor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+7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−40</m:t>
                    </m:r>
                  </m:oMath>
                </a14:m>
                <a:r>
                  <a:rPr lang="en-US" dirty="0"/>
                  <a:t>.  Then find the remaining factors.</a:t>
                </a:r>
              </a:p>
              <a:p>
                <a:r>
                  <a:rPr lang="en-US" dirty="0"/>
                  <a:t>Start with synthetic division for the first factor.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Since the remainder is 0,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US" dirty="0"/>
                  <a:t> is a factor.</a:t>
                </a:r>
              </a:p>
              <a:p>
                <a:r>
                  <a:rPr lang="en-US" dirty="0"/>
                  <a:t>The depressed polynomial is the original function without the factor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US" dirty="0"/>
                  <a:t>. The other factors are still there. If we factor the result we get the other factors.</a:t>
                </a:r>
              </a:p>
              <a:p>
                <a:r>
                  <a:rPr lang="en-US" dirty="0"/>
                  <a:t>Depressed polynomial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+9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+20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+4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+5</m:t>
                        </m:r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All the factors are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+4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+5</m:t>
                        </m: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350366"/>
                <a:ext cx="9144000" cy="3793134"/>
              </a:xfrm>
              <a:blipFill>
                <a:blip r:embed="rId6"/>
                <a:stretch>
                  <a:fillRect l="-267" t="-1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228600" y="1962150"/>
            <a:ext cx="30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2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28600" y="1962150"/>
            <a:ext cx="304800" cy="338554"/>
            <a:chOff x="228600" y="1962150"/>
            <a:chExt cx="304800" cy="338554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228600" y="2286000"/>
              <a:ext cx="304800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533400" y="1962150"/>
              <a:ext cx="0" cy="338554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685800" y="1962150"/>
            <a:ext cx="30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6800" y="1962150"/>
            <a:ext cx="30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7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47800" y="1962150"/>
            <a:ext cx="30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28800" y="1962150"/>
            <a:ext cx="53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-40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5800" y="2571750"/>
            <a:ext cx="30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66798" y="2242744"/>
            <a:ext cx="30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2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04800" y="2581298"/>
            <a:ext cx="19812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066800" y="2571750"/>
            <a:ext cx="30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9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371600" y="2233196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18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371600" y="2571750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20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905000" y="2233196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40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019299" y="2571750"/>
            <a:ext cx="30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0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2019299" y="2707272"/>
            <a:ext cx="266701" cy="169278"/>
            <a:chOff x="2019299" y="2741027"/>
            <a:chExt cx="266701" cy="169278"/>
          </a:xfrm>
        </p:grpSpPr>
        <p:cxnSp>
          <p:nvCxnSpPr>
            <p:cNvPr id="26" name="Straight Connector 25"/>
            <p:cNvCxnSpPr/>
            <p:nvPr/>
          </p:nvCxnSpPr>
          <p:spPr>
            <a:xfrm flipH="1">
              <a:off x="2019299" y="2910304"/>
              <a:ext cx="266701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endCxn id="24" idx="1"/>
            </p:cNvCxnSpPr>
            <p:nvPr/>
          </p:nvCxnSpPr>
          <p:spPr>
            <a:xfrm flipV="1">
              <a:off x="2019299" y="2741027"/>
              <a:ext cx="0" cy="169278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639585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  <p:bldP spid="12" grpId="0"/>
      <p:bldP spid="13" grpId="0"/>
      <p:bldP spid="14" grpId="0"/>
      <p:bldP spid="15" grpId="0"/>
      <p:bldP spid="16" grpId="0"/>
      <p:bldP spid="17" grpId="0"/>
      <p:bldP spid="20" grpId="0"/>
      <p:bldP spid="21" grpId="0"/>
      <p:bldP spid="22" grpId="0"/>
      <p:bldP spid="23" grpId="0"/>
      <p:bldP spid="24" grpId="0"/>
    </p:bldLst>
  </p:timing>
  <p:extLst mod="1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Quiz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 action="ppaction://hlinkpres?slideindex=1&amp;slidetitle="/>
              </a:rPr>
              <a:t>5.5 Homework Quiz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029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5.1 Use Properties of Exponents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200150"/>
                <a:ext cx="9144000" cy="3943350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chemeClr val="accent5"/>
                    </a:solidFill>
                  </a:rPr>
                  <a:t>Properties of exponents</a:t>
                </a:r>
              </a:p>
              <a:p>
                <a:pPr lvl="0"/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>
                    <a:sym typeface="Wingdings"/>
                  </a:rPr>
                  <a:t></a:t>
                </a:r>
                <a:r>
                  <a:rPr lang="en-US" dirty="0"/>
                  <a:t> product property (Multiply with same base, add exponents)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·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2+3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endParaRPr lang="en-US" dirty="0"/>
              </a:p>
              <a:p>
                <a:pPr lvl="0"/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𝑥𝑦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>
                    <a:sym typeface="Wingdings"/>
                  </a:rPr>
                  <a:t></a:t>
                </a:r>
                <a:r>
                  <a:rPr lang="en-US" dirty="0"/>
                  <a:t> power of a product property (Multiply in parentheses, distribute exponent)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2·</m:t>
                            </m:r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b="0" dirty="0">
                  <a:solidFill>
                    <a:schemeClr val="accent3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=8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dirty="0"/>
              </a:p>
              <a:p>
                <a:pPr lvl="0"/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𝑚𝑛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>
                    <a:sym typeface="Wingdings"/>
                  </a:rPr>
                  <a:t></a:t>
                </a:r>
                <a:r>
                  <a:rPr lang="en-US" dirty="0"/>
                  <a:t> power of a power property (Exponent-Parenthesis-Exponent, multiply exponents)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3⋅4</m:t>
                        </m:r>
                      </m:sup>
                    </m:sSup>
                  </m:oMath>
                </a14:m>
                <a:endParaRPr lang="en-US" b="0" dirty="0">
                  <a:solidFill>
                    <a:schemeClr val="accent3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sup>
                    </m:sSup>
                  </m:oMath>
                </a14:m>
                <a:endParaRPr lang="en-US" b="0" dirty="0">
                  <a:solidFill>
                    <a:schemeClr val="accent3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=4096</m:t>
                    </m:r>
                  </m:oMath>
                </a14:m>
                <a:endParaRPr lang="en-US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200150"/>
                <a:ext cx="9144000" cy="3943350"/>
              </a:xfrm>
              <a:blipFill>
                <a:blip r:embed="rId6"/>
                <a:stretch>
                  <a:fillRect l="-267" t="-1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320841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  <p:extLst mod="1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5.6 Find Rational Zeros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Algebra 2</a:t>
            </a:r>
          </a:p>
          <a:p>
            <a:r>
              <a:rPr lang="en-US" dirty="0"/>
              <a:t>Chapter 5</a:t>
            </a:r>
          </a:p>
        </p:txBody>
      </p:sp>
      <p:pic>
        <p:nvPicPr>
          <p:cNvPr id="4" name="Fib goes to Satur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34400" y="44005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82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Slideshow was developed to accompany the textbook</a:t>
            </a:r>
          </a:p>
          <a:p>
            <a:pPr lvl="1"/>
            <a:r>
              <a:rPr lang="en-US" i="1" dirty="0"/>
              <a:t>Larson Algebra 2</a:t>
            </a:r>
          </a:p>
          <a:p>
            <a:pPr lvl="1"/>
            <a:r>
              <a:rPr lang="en-US" i="1" dirty="0"/>
              <a:t>By Larson, R., Boswell, L., </a:t>
            </a:r>
            <a:r>
              <a:rPr lang="en-US" i="1" dirty="0" err="1"/>
              <a:t>Kanold</a:t>
            </a:r>
            <a:r>
              <a:rPr lang="en-US" i="1" dirty="0"/>
              <a:t>, T. D., &amp; Stiff, L. </a:t>
            </a:r>
          </a:p>
          <a:p>
            <a:pPr lvl="1"/>
            <a:r>
              <a:rPr lang="en-US" i="1" dirty="0"/>
              <a:t>2011 Holt McDougal</a:t>
            </a:r>
          </a:p>
          <a:p>
            <a:r>
              <a:rPr lang="en-US" dirty="0"/>
              <a:t>Some examples and diagrams are taken from the textbook.</a:t>
            </a:r>
          </a:p>
          <a:p>
            <a:endParaRPr lang="en-US" i="1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4800600" y="4149657"/>
            <a:ext cx="4343400" cy="990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Slides created by </a:t>
            </a:r>
          </a:p>
          <a:p>
            <a:r>
              <a:rPr lang="en-US" dirty="0"/>
              <a:t>Richard Wright, Andrews Academy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linkClick r:id="rId2"/>
              </a:rPr>
              <a:t>rwright@andrews.edu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35824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5.6 Find Rational Zeros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Rational Zero Theorem</a:t>
                </a:r>
              </a:p>
              <a:p>
                <a:pPr lvl="1"/>
                <a:r>
                  <a:rPr lang="en-US" dirty="0"/>
                  <a:t>Given a polynomial function, the rational zeros will be in the form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</m:den>
                    </m:f>
                  </m:oMath>
                </a14:m>
                <a:r>
                  <a:rPr lang="en-US" dirty="0"/>
                  <a:t> where </a:t>
                </a:r>
                <a:r>
                  <a:rPr lang="en-US" i="1" dirty="0"/>
                  <a:t>p</a:t>
                </a:r>
                <a:r>
                  <a:rPr lang="en-US" dirty="0"/>
                  <a:t> is a factor of the last (or constant) term and </a:t>
                </a:r>
                <a:r>
                  <a:rPr lang="en-US" i="1" dirty="0"/>
                  <a:t>q</a:t>
                </a:r>
                <a:r>
                  <a:rPr lang="en-US" dirty="0"/>
                  <a:t> is the factor of the leading coefficient.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5"/>
                <a:stretch>
                  <a:fillRect l="-267" t="-14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694239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5.6 Find Rational Zeros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0"/>
                <a:r>
                  <a:rPr lang="en-US" dirty="0"/>
                  <a:t>List all the possible rational zeros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+9</m:t>
                    </m:r>
                  </m:oMath>
                </a14:m>
                <a:endParaRPr lang="en-US" dirty="0"/>
              </a:p>
              <a:p>
                <a:pPr lvl="0"/>
                <a:r>
                  <a:rPr lang="en-US" i="1" dirty="0">
                    <a:solidFill>
                      <a:schemeClr val="accent3"/>
                    </a:solidFill>
                  </a:rPr>
                  <a:t>p</a:t>
                </a:r>
                <a:r>
                  <a:rPr lang="en-US" dirty="0">
                    <a:solidFill>
                      <a:schemeClr val="accent3"/>
                    </a:solidFill>
                  </a:rPr>
                  <a:t> are factors of the constant term, 9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=±1, ±3, ±9</m:t>
                    </m:r>
                  </m:oMath>
                </a14:m>
                <a:endParaRPr lang="en-US" i="1" dirty="0">
                  <a:solidFill>
                    <a:schemeClr val="accent3"/>
                  </a:solidFill>
                </a:endParaRPr>
              </a:p>
              <a:p>
                <a:r>
                  <a:rPr lang="en-US" i="1" dirty="0">
                    <a:solidFill>
                      <a:schemeClr val="accent3"/>
                    </a:solidFill>
                  </a:rPr>
                  <a:t>q </a:t>
                </a:r>
                <a:r>
                  <a:rPr lang="en-US" dirty="0">
                    <a:solidFill>
                      <a:schemeClr val="accent3"/>
                    </a:solidFill>
                  </a:rPr>
                  <a:t>are factors of the leading coefficient, 2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=±1, ±2</m:t>
                    </m:r>
                  </m:oMath>
                </a14:m>
                <a:endParaRPr lang="en-US" b="0" i="1" dirty="0">
                  <a:solidFill>
                    <a:schemeClr val="accent3"/>
                  </a:solidFill>
                </a:endParaRPr>
              </a:p>
              <a:p>
                <a:r>
                  <a:rPr lang="en-US" dirty="0">
                    <a:solidFill>
                      <a:schemeClr val="accent3"/>
                    </a:solidFill>
                  </a:rPr>
                  <a:t>The possible rational zeros are all the </a:t>
                </a:r>
                <a:r>
                  <a:rPr lang="en-US" i="1" dirty="0">
                    <a:solidFill>
                      <a:schemeClr val="accent3"/>
                    </a:solidFill>
                  </a:rPr>
                  <a:t>p</a:t>
                </a:r>
                <a:r>
                  <a:rPr lang="en-US" dirty="0">
                    <a:solidFill>
                      <a:schemeClr val="accent3"/>
                    </a:solidFill>
                  </a:rPr>
                  <a:t> over all the </a:t>
                </a:r>
                <a:r>
                  <a:rPr lang="en-US" i="1" dirty="0">
                    <a:solidFill>
                      <a:schemeClr val="accent3"/>
                    </a:solidFill>
                  </a:rPr>
                  <a:t>q</a:t>
                </a: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den>
                    </m:f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=±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, ±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, ±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, ±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, ±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, ±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b="0" dirty="0">
                  <a:solidFill>
                    <a:schemeClr val="accent3"/>
                  </a:solidFill>
                </a:endParaRPr>
              </a:p>
              <a:p>
                <a:pPr lvl="1"/>
                <a:r>
                  <a:rPr lang="en-US" dirty="0">
                    <a:solidFill>
                      <a:schemeClr val="accent3"/>
                    </a:solidFill>
                  </a:rPr>
                  <a:t>Simplify and put in order from smallest to greatest</a:t>
                </a:r>
                <a:endParaRPr lang="en-US" b="0" dirty="0">
                  <a:solidFill>
                    <a:schemeClr val="accent3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den>
                    </m:f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=±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, ±1, ±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, ±3, ±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, ±9</m:t>
                    </m:r>
                  </m:oMath>
                </a14:m>
                <a:endParaRPr lang="en-US" dirty="0">
                  <a:solidFill>
                    <a:schemeClr val="accent3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6"/>
                <a:stretch>
                  <a:fillRect l="-267" t="-14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539863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  <p:extLst mod="1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5.6 Find Rational Zeros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Autofit/>
              </a:bodyPr>
              <a:lstStyle/>
              <a:p>
                <a:pPr lvl="0"/>
                <a:r>
                  <a:rPr lang="en-US" dirty="0"/>
                  <a:t>Find all rational zeros of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−4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+20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0"/>
                <a:r>
                  <a:rPr lang="en-US" dirty="0">
                    <a:solidFill>
                      <a:schemeClr val="accent3"/>
                    </a:solidFill>
                  </a:rPr>
                  <a:t>List the possible rational zeros by listing the </a:t>
                </a:r>
                <a:r>
                  <a:rPr lang="en-US" i="1" dirty="0">
                    <a:solidFill>
                      <a:schemeClr val="accent3"/>
                    </a:solidFill>
                  </a:rPr>
                  <a:t>p</a:t>
                </a:r>
                <a:r>
                  <a:rPr lang="en-US" dirty="0">
                    <a:solidFill>
                      <a:schemeClr val="accent3"/>
                    </a:solidFill>
                  </a:rPr>
                  <a:t> and </a:t>
                </a:r>
                <a:r>
                  <a:rPr lang="en-US" i="1" dirty="0">
                    <a:solidFill>
                      <a:schemeClr val="accent3"/>
                    </a:solidFill>
                  </a:rPr>
                  <a:t>q</a:t>
                </a:r>
                <a:r>
                  <a:rPr lang="en-US" dirty="0">
                    <a:solidFill>
                      <a:schemeClr val="accent3"/>
                    </a:solidFill>
                  </a:rPr>
                  <a:t>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=±1, ±2, ±4, ±5, ±10, ±20</m:t>
                    </m:r>
                  </m:oMath>
                </a14:m>
                <a:endParaRPr lang="en-US" b="0" dirty="0">
                  <a:solidFill>
                    <a:schemeClr val="accent3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=±1</m:t>
                    </m:r>
                  </m:oMath>
                </a14:m>
                <a:endParaRPr lang="en-US" b="0" dirty="0">
                  <a:solidFill>
                    <a:schemeClr val="accent3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den>
                    </m:f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=±1, ±2, ±4, ±5, ±10, ±20</m:t>
                    </m:r>
                  </m:oMath>
                </a14:m>
                <a:endParaRPr lang="en-US" dirty="0">
                  <a:solidFill>
                    <a:schemeClr val="accent3"/>
                  </a:solidFill>
                </a:endParaRPr>
              </a:p>
              <a:p>
                <a:r>
                  <a:rPr lang="en-US" dirty="0">
                    <a:solidFill>
                      <a:schemeClr val="accent2"/>
                    </a:solidFill>
                  </a:rPr>
                  <a:t>Pick one to try with synthetic division.</a:t>
                </a:r>
              </a:p>
              <a:p>
                <a:endParaRPr lang="en-US" dirty="0">
                  <a:solidFill>
                    <a:schemeClr val="accent2"/>
                  </a:solidFill>
                </a:endParaRPr>
              </a:p>
              <a:p>
                <a:endParaRPr lang="en-US" dirty="0">
                  <a:solidFill>
                    <a:schemeClr val="accent2"/>
                  </a:solidFill>
                </a:endParaRPr>
              </a:p>
              <a:p>
                <a:endParaRPr lang="en-US" dirty="0">
                  <a:solidFill>
                    <a:schemeClr val="accent2"/>
                  </a:solidFill>
                </a:endParaRPr>
              </a:p>
              <a:p>
                <a:r>
                  <a:rPr lang="en-US" dirty="0">
                    <a:solidFill>
                      <a:schemeClr val="accent2"/>
                    </a:solidFill>
                  </a:rPr>
                  <a:t>The remainder is not zero, so try another.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6"/>
                <a:stretch>
                  <a:fillRect l="-540" t="-1473" b="-10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ontent Placeholder 30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629150" y="1352550"/>
                <a:ext cx="4514850" cy="379095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>
                    <a:solidFill>
                      <a:schemeClr val="accent4"/>
                    </a:solidFill>
                  </a:rPr>
                  <a:t>To help graph the function on a graphing calculator and find the </a:t>
                </a:r>
                <a:r>
                  <a:rPr lang="en-US" i="1" dirty="0">
                    <a:solidFill>
                      <a:schemeClr val="accent4"/>
                    </a:solidFill>
                  </a:rPr>
                  <a:t>x</a:t>
                </a:r>
                <a:r>
                  <a:rPr lang="en-US" dirty="0">
                    <a:solidFill>
                      <a:schemeClr val="accent4"/>
                    </a:solidFill>
                  </a:rPr>
                  <a:t>-intercepts. </a:t>
                </a:r>
              </a:p>
              <a:p>
                <a:endParaRPr lang="en-US" dirty="0">
                  <a:solidFill>
                    <a:schemeClr val="accent4"/>
                  </a:solidFill>
                </a:endParaRPr>
              </a:p>
              <a:p>
                <a:endParaRPr lang="en-US" dirty="0">
                  <a:solidFill>
                    <a:schemeClr val="accent4"/>
                  </a:solidFill>
                </a:endParaRPr>
              </a:p>
              <a:p>
                <a:endParaRPr lang="en-US" dirty="0">
                  <a:solidFill>
                    <a:schemeClr val="accent4"/>
                  </a:solidFill>
                </a:endParaRPr>
              </a:p>
              <a:p>
                <a:r>
                  <a:rPr lang="en-US" dirty="0">
                    <a:solidFill>
                      <a:schemeClr val="accent4"/>
                    </a:solidFill>
                  </a:rPr>
                  <a:t>This is a zero!</a:t>
                </a:r>
              </a:p>
              <a:p>
                <a:r>
                  <a:rPr lang="en-US" dirty="0">
                    <a:solidFill>
                      <a:schemeClr val="tx2"/>
                    </a:solidFill>
                  </a:rPr>
                  <a:t>The depressed polynomial will be quadratic, so we can factor it or use the quadratic formula.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−6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+10</m:t>
                    </m:r>
                  </m:oMath>
                </a14:m>
                <a:endParaRPr lang="en-US" b="0" dirty="0">
                  <a:solidFill>
                    <a:schemeClr val="tx2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6±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−6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−4</m:t>
                            </m:r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</m:d>
                          </m:e>
                        </m:rad>
                      </m:num>
                      <m:den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den>
                    </m:f>
                  </m:oMath>
                </a14:m>
                <a:endParaRPr lang="en-US" b="0" dirty="0">
                  <a:solidFill>
                    <a:schemeClr val="tx2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6±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−4</m:t>
                            </m:r>
                          </m:e>
                        </m:rad>
                      </m:num>
                      <m:den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6±2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=3±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>
                  <a:solidFill>
                    <a:schemeClr val="tx2"/>
                  </a:solidFill>
                </a:endParaRPr>
              </a:p>
              <a:p>
                <a:r>
                  <a:rPr lang="en-US" dirty="0">
                    <a:solidFill>
                      <a:schemeClr val="accent6"/>
                    </a:solidFill>
                  </a:rPr>
                  <a:t>These are not rational, so rational zeros are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endParaRPr lang="en-US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31" name="Content Placeholder 30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29150" y="1352550"/>
                <a:ext cx="4514850" cy="3790950"/>
              </a:xfrm>
              <a:blipFill>
                <a:blip r:embed="rId7"/>
                <a:stretch>
                  <a:fillRect l="-540" t="-1929" b="-1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04800" y="3638550"/>
            <a:ext cx="30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04800" y="3638550"/>
            <a:ext cx="304800" cy="304800"/>
            <a:chOff x="304800" y="3257550"/>
            <a:chExt cx="304800" cy="304800"/>
          </a:xfrm>
        </p:grpSpPr>
        <p:cxnSp>
          <p:nvCxnSpPr>
            <p:cNvPr id="7" name="Straight Connector 6"/>
            <p:cNvCxnSpPr/>
            <p:nvPr/>
          </p:nvCxnSpPr>
          <p:spPr>
            <a:xfrm flipH="1">
              <a:off x="304800" y="3562350"/>
              <a:ext cx="304800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609600" y="3257550"/>
              <a:ext cx="0" cy="30480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685800" y="3638550"/>
            <a:ext cx="30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6800" y="3638550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-4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24000" y="3638550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-2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81200" y="3638550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20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5800" y="4214396"/>
            <a:ext cx="30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43000" y="3909596"/>
            <a:ext cx="30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457200" y="4214396"/>
            <a:ext cx="19812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066800" y="4214396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-3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524000" y="3909596"/>
            <a:ext cx="4381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-3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524000" y="4214396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-5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038350" y="3909596"/>
            <a:ext cx="4000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-5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981200" y="4214396"/>
            <a:ext cx="4381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15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1981200" y="4214396"/>
            <a:ext cx="438150" cy="338554"/>
            <a:chOff x="1981200" y="3833396"/>
            <a:chExt cx="438150" cy="338554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1981200" y="3833396"/>
              <a:ext cx="0" cy="338554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1981200" y="4171950"/>
              <a:ext cx="438150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/>
          <p:cNvSpPr txBox="1"/>
          <p:nvPr/>
        </p:nvSpPr>
        <p:spPr>
          <a:xfrm>
            <a:off x="5276850" y="1885950"/>
            <a:ext cx="4381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-2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5334000" y="1885950"/>
            <a:ext cx="304800" cy="304800"/>
            <a:chOff x="304800" y="3257550"/>
            <a:chExt cx="304800" cy="304800"/>
          </a:xfrm>
        </p:grpSpPr>
        <p:cxnSp>
          <p:nvCxnSpPr>
            <p:cNvPr id="34" name="Straight Connector 33"/>
            <p:cNvCxnSpPr/>
            <p:nvPr/>
          </p:nvCxnSpPr>
          <p:spPr>
            <a:xfrm flipH="1">
              <a:off x="304800" y="3562350"/>
              <a:ext cx="304800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609600" y="3257550"/>
              <a:ext cx="0" cy="30480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5715000" y="1885950"/>
            <a:ext cx="30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096000" y="1885950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-4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553200" y="1885950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-2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010400" y="1885950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20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715000" y="2461796"/>
            <a:ext cx="30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096000" y="2156996"/>
            <a:ext cx="380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-2</a:t>
            </a:r>
          </a:p>
        </p:txBody>
      </p:sp>
      <p:cxnSp>
        <p:nvCxnSpPr>
          <p:cNvPr id="42" name="Straight Connector 41"/>
          <p:cNvCxnSpPr/>
          <p:nvPr/>
        </p:nvCxnSpPr>
        <p:spPr>
          <a:xfrm>
            <a:off x="5486400" y="2461796"/>
            <a:ext cx="19812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6096000" y="2461796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-6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553200" y="2156996"/>
            <a:ext cx="4381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12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553200" y="2461796"/>
            <a:ext cx="4381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10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934200" y="2156996"/>
            <a:ext cx="53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-20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010400" y="2461796"/>
            <a:ext cx="4381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0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7010400" y="2461796"/>
            <a:ext cx="438150" cy="338554"/>
            <a:chOff x="1981200" y="3833396"/>
            <a:chExt cx="438150" cy="338554"/>
          </a:xfrm>
        </p:grpSpPr>
        <p:cxnSp>
          <p:nvCxnSpPr>
            <p:cNvPr id="49" name="Straight Connector 48"/>
            <p:cNvCxnSpPr/>
            <p:nvPr/>
          </p:nvCxnSpPr>
          <p:spPr>
            <a:xfrm>
              <a:off x="1981200" y="3833396"/>
              <a:ext cx="0" cy="338554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1981200" y="4171950"/>
              <a:ext cx="438150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1532677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500"/>
                            </p:stCondLst>
                            <p:childTnLst>
                              <p:par>
                                <p:cTn id="1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000"/>
                            </p:stCondLst>
                            <p:childTnLst>
                              <p:par>
                                <p:cTn id="1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500"/>
                            </p:stCondLst>
                            <p:childTnLst>
                              <p:par>
                                <p:cTn id="1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1" grpId="0" uiExpand="1" build="p"/>
      <p:bldP spid="5" grpId="0"/>
      <p:bldP spid="12" grpId="0"/>
      <p:bldP spid="13" grpId="0"/>
      <p:bldP spid="14" grpId="0"/>
      <p:bldP spid="15" grpId="0"/>
      <p:bldP spid="16" grpId="0"/>
      <p:bldP spid="17" grpId="0"/>
      <p:bldP spid="20" grpId="0"/>
      <p:bldP spid="21" grpId="0"/>
      <p:bldP spid="22" grpId="0"/>
      <p:bldP spid="23" grpId="0"/>
      <p:bldP spid="24" grpId="0"/>
      <p:bldP spid="32" grpId="0"/>
      <p:bldP spid="36" grpId="0"/>
      <p:bldP spid="37" grpId="0"/>
      <p:bldP spid="38" grpId="0"/>
      <p:bldP spid="39" grpId="0"/>
      <p:bldP spid="40" grpId="0"/>
      <p:bldP spid="41" grpId="0"/>
      <p:bldP spid="43" grpId="0"/>
      <p:bldP spid="44" grpId="0"/>
      <p:bldP spid="45" grpId="0"/>
      <p:bldP spid="46" grpId="0"/>
      <p:bldP spid="47" grpId="0"/>
    </p:bldLst>
  </p:timing>
  <p:extLst mod="1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Quiz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 action="ppaction://hlinkpres?slideindex=1&amp;slidetitle="/>
              </a:rPr>
              <a:t>5.6 Homework Quiz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02970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5.7 Apply the Fundamental Theorem of Algebra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Algebra 2</a:t>
            </a:r>
          </a:p>
          <a:p>
            <a:r>
              <a:rPr lang="en-US" dirty="0"/>
              <a:t>Chapter 5</a:t>
            </a:r>
          </a:p>
        </p:txBody>
      </p:sp>
      <p:pic>
        <p:nvPicPr>
          <p:cNvPr id="4" name="Fib goes to Satur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34400" y="44005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90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Slideshow was developed to accompany the textbook</a:t>
            </a:r>
          </a:p>
          <a:p>
            <a:pPr lvl="1"/>
            <a:r>
              <a:rPr lang="en-US" i="1" dirty="0"/>
              <a:t>Larson Algebra 2</a:t>
            </a:r>
          </a:p>
          <a:p>
            <a:pPr lvl="1"/>
            <a:r>
              <a:rPr lang="en-US" i="1" dirty="0"/>
              <a:t>By Larson, R., Boswell, L., </a:t>
            </a:r>
            <a:r>
              <a:rPr lang="en-US" i="1" dirty="0" err="1"/>
              <a:t>Kanold</a:t>
            </a:r>
            <a:r>
              <a:rPr lang="en-US" i="1" dirty="0"/>
              <a:t>, T. D., &amp; Stiff, L. </a:t>
            </a:r>
          </a:p>
          <a:p>
            <a:pPr lvl="1"/>
            <a:r>
              <a:rPr lang="en-US" i="1" dirty="0"/>
              <a:t>2011 Holt McDougal</a:t>
            </a:r>
          </a:p>
          <a:p>
            <a:r>
              <a:rPr lang="en-US" dirty="0"/>
              <a:t>Some examples and diagrams are taken from the textbook.</a:t>
            </a:r>
          </a:p>
          <a:p>
            <a:endParaRPr lang="en-US" i="1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4800600" y="4149657"/>
            <a:ext cx="4343400" cy="990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Slides created by </a:t>
            </a:r>
          </a:p>
          <a:p>
            <a:r>
              <a:rPr lang="en-US" dirty="0"/>
              <a:t>Richard Wright, Andrews Academy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linkClick r:id="rId2"/>
              </a:rPr>
              <a:t>rwright@andrews.edu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05352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5.7 Apply the Fundamental Theorem of Algebra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you are finding the zeros, how do you know when you are finished?  </a:t>
            </a:r>
          </a:p>
          <a:p>
            <a:r>
              <a:rPr lang="en-US" dirty="0"/>
              <a:t>Today we will learn about how many zeros there are for each polynomial function.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67464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5.7 Apply the Fundamental Theorem of Algebra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Fundamental Theorem of Algebra</a:t>
                </a:r>
              </a:p>
              <a:p>
                <a:pPr lvl="1"/>
                <a:r>
                  <a:rPr lang="en-US" dirty="0"/>
                  <a:t>A polynomial function of degree greater than zero has at least one zero.</a:t>
                </a:r>
              </a:p>
              <a:p>
                <a:pPr lvl="1"/>
                <a:r>
                  <a:rPr lang="en-US" dirty="0"/>
                  <a:t>These zeros may be imaginary however.</a:t>
                </a:r>
              </a:p>
              <a:p>
                <a:pPr lvl="1"/>
                <a:r>
                  <a:rPr lang="en-US" dirty="0"/>
                  <a:t>There is the same number of zeros as there is degree. You may have the same zero more than once though.  </a:t>
                </a:r>
              </a:p>
              <a:p>
                <a:pPr lvl="2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+6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+9=0</m:t>
                    </m:r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dirty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d>
                    <m:d>
                      <m:dPr>
                        <m:ctrlPr>
                          <a:rPr lang="en-US" i="1" dirty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dirty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d>
                    <m:r>
                      <a:rPr lang="en-US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>
                  <a:solidFill>
                    <a:schemeClr val="accent3"/>
                  </a:solidFill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+3=0</m:t>
                    </m:r>
                  </m:oMath>
                </a14:m>
                <a:r>
                  <a:rPr lang="en-US" dirty="0">
                    <a:solidFill>
                      <a:schemeClr val="accent3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+3=0</m:t>
                    </m:r>
                  </m:oMath>
                </a14:m>
                <a:endParaRPr lang="en-US" b="0" dirty="0">
                  <a:solidFill>
                    <a:schemeClr val="accent3"/>
                  </a:solidFill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=−3</m:t>
                    </m:r>
                  </m:oMath>
                </a14:m>
                <a:r>
                  <a:rPr lang="en-US" dirty="0">
                    <a:solidFill>
                      <a:schemeClr val="accent3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=−3</m:t>
                    </m:r>
                  </m:oMath>
                </a14:m>
                <a:endParaRPr lang="en-US" dirty="0">
                  <a:solidFill>
                    <a:schemeClr val="accent3"/>
                  </a:solidFill>
                </a:endParaRPr>
              </a:p>
              <a:p>
                <a:pPr lvl="2"/>
                <a:r>
                  <a:rPr lang="en-US" dirty="0">
                    <a:solidFill>
                      <a:schemeClr val="accent3"/>
                    </a:solidFill>
                  </a:rPr>
                  <a:t>Zeros are -3 and -3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6"/>
                <a:stretch>
                  <a:fillRect l="-267" t="-14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581553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  <p:extLst mod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5.1 Use Properties of Exponents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200150"/>
                <a:ext cx="9144000" cy="3943350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chemeClr val="accent5"/>
                    </a:solidFill>
                  </a:rPr>
                  <a:t>Properties of exponents (continued)</a:t>
                </a:r>
              </a:p>
              <a:p>
                <a:pPr lvl="0"/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>
                    <a:sym typeface="Wingdings"/>
                  </a:rPr>
                  <a:t></a:t>
                </a:r>
                <a:r>
                  <a:rPr lang="en-US" dirty="0"/>
                  <a:t> quotient property (Divide with same base, subtract exponents)</a:t>
                </a: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4−2</m:t>
                        </m:r>
                      </m:sup>
                    </m:sSup>
                  </m:oMath>
                </a14:m>
                <a:endParaRPr lang="en-US" b="0" dirty="0">
                  <a:solidFill>
                    <a:schemeClr val="accent3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lvl="0"/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 </a:t>
                </a:r>
                <a:r>
                  <a:rPr lang="en-US" dirty="0">
                    <a:sym typeface="Wingdings"/>
                  </a:rPr>
                  <a:t></a:t>
                </a:r>
                <a:r>
                  <a:rPr lang="en-US" dirty="0"/>
                  <a:t> power of a quotient property (Divide in parentheses, distribute exponent)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endParaRPr lang="en-US" b="0" dirty="0">
                  <a:solidFill>
                    <a:schemeClr val="accent3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64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b="0" dirty="0">
                  <a:solidFill>
                    <a:schemeClr val="accent3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=8</m:t>
                    </m:r>
                  </m:oMath>
                </a14:m>
                <a:endParaRPr lang="en-US" dirty="0">
                  <a:solidFill>
                    <a:schemeClr val="accent3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200150"/>
                <a:ext cx="9144000" cy="3943350"/>
              </a:xfrm>
              <a:blipFill>
                <a:blip r:embed="rId6"/>
                <a:stretch>
                  <a:fillRect l="-267" t="-1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419772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5.7 Apply the Fundamental Theorem of Algebra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Complex Conjugate Theorem</a:t>
                </a:r>
              </a:p>
              <a:p>
                <a:pPr lvl="1"/>
                <a:r>
                  <a:rPr lang="en-US" dirty="0"/>
                  <a:t>If the complex number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𝑏𝑖</m:t>
                    </m:r>
                  </m:oMath>
                </a14:m>
                <a:r>
                  <a:rPr lang="en-US" dirty="0"/>
                  <a:t> is a zero, then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𝑏𝑖</m:t>
                    </m:r>
                  </m:oMath>
                </a14:m>
                <a:r>
                  <a:rPr lang="en-US" dirty="0"/>
                  <a:t> is also a zero.</a:t>
                </a:r>
              </a:p>
              <a:p>
                <a:pPr lvl="1"/>
                <a:r>
                  <a:rPr lang="en-US" dirty="0"/>
                  <a:t>Complex zeros come in pairs.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Irrational Conjugate Theorem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e>
                    </m:rad>
                  </m:oMath>
                </a14:m>
                <a:r>
                  <a:rPr lang="en-US" dirty="0"/>
                  <a:t> is a zero, then so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e>
                    </m:ra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6"/>
                <a:stretch>
                  <a:fillRect l="-267" t="-14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226318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5.7 Apply the Fundamental Theorem of Algebra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Find the zeros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7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+16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>
                    <a:solidFill>
                      <a:schemeClr val="accent3"/>
                    </a:solidFill>
                  </a:rPr>
                  <a:t>Find the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den>
                    </m:f>
                  </m:oMath>
                </a14:m>
                <a:endParaRPr lang="en-US" dirty="0">
                  <a:solidFill>
                    <a:schemeClr val="accent3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=±1, ±2, ±5, ±10</m:t>
                    </m:r>
                  </m:oMath>
                </a14:m>
                <a:endParaRPr lang="en-US" b="0" dirty="0">
                  <a:solidFill>
                    <a:schemeClr val="accent3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=±1</m:t>
                    </m:r>
                  </m:oMath>
                </a14:m>
                <a:endParaRPr lang="en-US" b="0" dirty="0">
                  <a:solidFill>
                    <a:schemeClr val="accent3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den>
                    </m:f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=±1, ±2, ±5, ±10</m:t>
                    </m:r>
                  </m:oMath>
                </a14:m>
                <a:endParaRPr lang="en-US" b="0" dirty="0">
                  <a:solidFill>
                    <a:schemeClr val="accent3"/>
                  </a:solidFill>
                </a:endParaRPr>
              </a:p>
              <a:p>
                <a:r>
                  <a:rPr lang="en-US" dirty="0">
                    <a:solidFill>
                      <a:schemeClr val="accent2"/>
                    </a:solidFill>
                  </a:rPr>
                  <a:t>Pick one and try it with synthetic division</a:t>
                </a:r>
              </a:p>
              <a:p>
                <a:endParaRPr lang="en-US" dirty="0">
                  <a:solidFill>
                    <a:schemeClr val="accent2"/>
                  </a:solidFill>
                </a:endParaRPr>
              </a:p>
              <a:p>
                <a:endParaRPr lang="en-US" dirty="0">
                  <a:solidFill>
                    <a:schemeClr val="accent2"/>
                  </a:solidFill>
                </a:endParaRPr>
              </a:p>
              <a:p>
                <a:endParaRPr lang="en-US" dirty="0">
                  <a:solidFill>
                    <a:schemeClr val="accent2"/>
                  </a:solidFill>
                </a:endParaRPr>
              </a:p>
              <a:p>
                <a:r>
                  <a:rPr lang="en-US" dirty="0">
                    <a:solidFill>
                      <a:schemeClr val="accent2"/>
                    </a:solidFill>
                  </a:rPr>
                  <a:t>This is a zero!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6"/>
                <a:stretch>
                  <a:fillRect l="-540" t="-1473" b="-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chemeClr val="tx2"/>
                    </a:solidFill>
                  </a:rPr>
                  <a:t>The depressed polynomial will be quadratic, so we can factor it or use the quadratic formula.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−6</m:t>
                    </m:r>
                    <m:r>
                      <a:rPr lang="en-US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+10</m:t>
                    </m:r>
                  </m:oMath>
                </a14:m>
                <a:endParaRPr lang="en-US" dirty="0">
                  <a:solidFill>
                    <a:schemeClr val="tx2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6±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i="1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−6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−4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</m:d>
                          </m:e>
                        </m:rad>
                      </m:num>
                      <m:den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den>
                    </m:f>
                  </m:oMath>
                </a14:m>
                <a:endParaRPr lang="en-US" dirty="0">
                  <a:solidFill>
                    <a:schemeClr val="tx2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6±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−4</m:t>
                            </m:r>
                          </m:e>
                        </m:rad>
                      </m:num>
                      <m:den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i="1" dirty="0">
                  <a:solidFill>
                    <a:schemeClr val="tx2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6±2</m:t>
                        </m:r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num>
                      <m:den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i="1" dirty="0">
                  <a:solidFill>
                    <a:schemeClr val="tx2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=3±</m:t>
                    </m:r>
                    <m:r>
                      <a:rPr lang="en-US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>
                  <a:solidFill>
                    <a:schemeClr val="tx2"/>
                  </a:solidFill>
                </a:endParaRPr>
              </a:p>
              <a:p>
                <a:r>
                  <a:rPr lang="en-US" dirty="0">
                    <a:solidFill>
                      <a:schemeClr val="accent6"/>
                    </a:solidFill>
                  </a:rPr>
                  <a:t>The zeros are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1, 3+</m:t>
                    </m:r>
                    <m:r>
                      <a:rPr lang="en-US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, 3−</m:t>
                    </m:r>
                    <m:r>
                      <a:rPr lang="en-US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7"/>
                <a:stretch>
                  <a:fillRect l="-540" t="-14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04800" y="3333750"/>
            <a:ext cx="30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04800" y="3333750"/>
            <a:ext cx="304800" cy="304800"/>
            <a:chOff x="304800" y="3257550"/>
            <a:chExt cx="304800" cy="304800"/>
          </a:xfrm>
        </p:grpSpPr>
        <p:cxnSp>
          <p:nvCxnSpPr>
            <p:cNvPr id="7" name="Straight Connector 6"/>
            <p:cNvCxnSpPr/>
            <p:nvPr/>
          </p:nvCxnSpPr>
          <p:spPr>
            <a:xfrm flipH="1">
              <a:off x="304800" y="3562350"/>
              <a:ext cx="304800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609600" y="3257550"/>
              <a:ext cx="0" cy="30480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685800" y="3333750"/>
            <a:ext cx="30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66800" y="3333750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-7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23999" y="3333750"/>
            <a:ext cx="4381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16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81199" y="3333750"/>
            <a:ext cx="533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-10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5800" y="3909596"/>
            <a:ext cx="30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43000" y="3604796"/>
            <a:ext cx="30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457200" y="3909596"/>
            <a:ext cx="19812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066800" y="3909596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-6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24000" y="3604796"/>
            <a:ext cx="4381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-6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24000" y="3909596"/>
            <a:ext cx="4381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038349" y="3604796"/>
            <a:ext cx="4190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981200" y="3909596"/>
            <a:ext cx="4381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/>
              <a:t>0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1981200" y="3909596"/>
            <a:ext cx="438150" cy="338554"/>
            <a:chOff x="1981200" y="3833396"/>
            <a:chExt cx="438150" cy="338554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1981200" y="3833396"/>
              <a:ext cx="0" cy="338554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1981200" y="4171950"/>
              <a:ext cx="438150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409517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/>
      <p:bldP spid="9" grpId="0"/>
      <p:bldP spid="10" grpId="0"/>
      <p:bldP spid="11" grpId="0"/>
      <p:bldP spid="12" grpId="0"/>
      <p:bldP spid="13" grpId="0"/>
      <p:bldP spid="14" grpId="0"/>
      <p:bldP spid="16" grpId="0"/>
      <p:bldP spid="17" grpId="0"/>
      <p:bldP spid="18" grpId="0"/>
      <p:bldP spid="19" grpId="0"/>
      <p:bldP spid="20" grpId="0"/>
    </p:bldLst>
  </p:timing>
  <p:extLst mod="1"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5.7 Apply the Fundamental Theorem of Algebra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Write a polynomial function that has the given zeros.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2, 4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chemeClr val="accent3"/>
                    </a:solidFill>
                  </a:rPr>
                  <a:t>Since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b="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>
                    <a:solidFill>
                      <a:schemeClr val="accent3"/>
                    </a:solidFill>
                  </a:rPr>
                  <a:t> is a zero, the conjugate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accent3"/>
                    </a:solidFill>
                  </a:rPr>
                  <a:t>is also a zero.</a:t>
                </a:r>
              </a:p>
              <a:p>
                <a:r>
                  <a:rPr lang="en-US" dirty="0">
                    <a:solidFill>
                      <a:schemeClr val="accent3"/>
                    </a:solidFill>
                  </a:rPr>
                  <a:t>Write factors using the zeros in the form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b="0" dirty="0">
                    <a:solidFill>
                      <a:schemeClr val="accent3"/>
                    </a:solidFill>
                  </a:rPr>
                  <a:t>.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−4</m:t>
                        </m:r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+4</m:t>
                        </m:r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endParaRPr lang="en-US" b="0" dirty="0">
                  <a:solidFill>
                    <a:schemeClr val="accent3"/>
                  </a:solidFill>
                </a:endParaRPr>
              </a:p>
              <a:p>
                <a:r>
                  <a:rPr lang="en-US" b="0" dirty="0">
                    <a:solidFill>
                      <a:schemeClr val="accent3"/>
                    </a:solidFill>
                  </a:rPr>
                  <a:t>Multiply the complex conjugates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+4</m:t>
                        </m:r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𝑖𝑥</m:t>
                        </m:r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−4</m:t>
                        </m:r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𝑖𝑥</m:t>
                        </m:r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−16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b="0" dirty="0">
                  <a:solidFill>
                    <a:schemeClr val="accent3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−16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</m:d>
                  </m:oMath>
                </a14:m>
                <a:endParaRPr lang="en-US" b="0" dirty="0">
                  <a:solidFill>
                    <a:schemeClr val="accent3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+16</m:t>
                        </m:r>
                      </m:e>
                    </m:d>
                  </m:oMath>
                </a14:m>
                <a:endParaRPr lang="en-US" b="0" dirty="0">
                  <a:solidFill>
                    <a:schemeClr val="accent3"/>
                  </a:solidFill>
                </a:endParaRPr>
              </a:p>
              <a:p>
                <a:r>
                  <a:rPr lang="en-US" b="0" dirty="0">
                    <a:solidFill>
                      <a:schemeClr val="accent3"/>
                    </a:solidFill>
                  </a:rPr>
                  <a:t>Multiply these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+16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−2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−32</m:t>
                    </m:r>
                  </m:oMath>
                </a14:m>
                <a:endParaRPr lang="en-US" b="0" dirty="0">
                  <a:solidFill>
                    <a:schemeClr val="accent3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−2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+16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−32</m:t>
                    </m:r>
                  </m:oMath>
                </a14:m>
                <a:endParaRPr lang="en-US" b="0" dirty="0">
                  <a:solidFill>
                    <a:schemeClr val="accent3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6"/>
                <a:stretch>
                  <a:fillRect l="-267" t="-14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219324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  <p:extLst mod="1"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5.7 Apply the Fundamental Theorem of Algebra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Descartes’ Rule of Signs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is a polynomial function, then</a:t>
                </a:r>
              </a:p>
              <a:p>
                <a:pPr lvl="2"/>
                <a:r>
                  <a:rPr lang="en-US" dirty="0"/>
                  <a:t>The number of </a:t>
                </a:r>
                <a:r>
                  <a:rPr lang="en-US" b="1" dirty="0"/>
                  <a:t>positive</a:t>
                </a:r>
                <a:r>
                  <a:rPr lang="en-US" dirty="0"/>
                  <a:t> real zeros is equal to the number of sign changes in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or less by even number.</a:t>
                </a:r>
              </a:p>
              <a:p>
                <a:pPr lvl="2"/>
                <a:r>
                  <a:rPr lang="en-US" dirty="0"/>
                  <a:t>The number of </a:t>
                </a:r>
                <a:r>
                  <a:rPr lang="en-US" b="1" dirty="0"/>
                  <a:t>negative</a:t>
                </a:r>
                <a:r>
                  <a:rPr lang="en-US" dirty="0"/>
                  <a:t> real zeros is equal to the number of sign changes in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or less by even number.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6"/>
                <a:stretch>
                  <a:fillRect l="-267" t="-14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119708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5.7 Apply the Fundamental Theorem of Algebra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Determine the possible number of positive real zeros, negative real zeros, and imaginary zeros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+9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12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+4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Positive zeros: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−3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+9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−12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+4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4, 2, or 0</a:t>
                </a:r>
              </a:p>
              <a:p>
                <a:pPr lvl="1"/>
                <a:r>
                  <a:rPr lang="en-US" dirty="0"/>
                  <a:t>Negative zeros: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−3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+9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−12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+4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+3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+9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+12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+4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0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6"/>
                <a:stretch>
                  <a:fillRect l="-267" t="-14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5504468"/>
              </p:ext>
            </p:extLst>
          </p:nvPr>
        </p:nvGraphicFramePr>
        <p:xfrm>
          <a:off x="1600200" y="3043970"/>
          <a:ext cx="6096000" cy="112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r>
                        <a:rPr lang="en-US" sz="1400" dirty="0"/>
                        <a:t>Positive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Negative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Imaginary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Total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/>
                        <a:t>4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/>
                        <a:t>0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Freeform 5"/>
          <p:cNvSpPr/>
          <p:nvPr/>
        </p:nvSpPr>
        <p:spPr>
          <a:xfrm>
            <a:off x="2507810" y="2073244"/>
            <a:ext cx="479834" cy="63374"/>
          </a:xfrm>
          <a:custGeom>
            <a:avLst/>
            <a:gdLst>
              <a:gd name="connsiteX0" fmla="*/ 0 w 479834"/>
              <a:gd name="connsiteY0" fmla="*/ 9053 h 63374"/>
              <a:gd name="connsiteX1" fmla="*/ 45267 w 479834"/>
              <a:gd name="connsiteY1" fmla="*/ 18106 h 63374"/>
              <a:gd name="connsiteX2" fmla="*/ 126748 w 479834"/>
              <a:gd name="connsiteY2" fmla="*/ 45267 h 63374"/>
              <a:gd name="connsiteX3" fmla="*/ 153909 w 479834"/>
              <a:gd name="connsiteY3" fmla="*/ 54320 h 63374"/>
              <a:gd name="connsiteX4" fmla="*/ 190123 w 479834"/>
              <a:gd name="connsiteY4" fmla="*/ 63374 h 63374"/>
              <a:gd name="connsiteX5" fmla="*/ 416459 w 479834"/>
              <a:gd name="connsiteY5" fmla="*/ 54320 h 63374"/>
              <a:gd name="connsiteX6" fmla="*/ 443620 w 479834"/>
              <a:gd name="connsiteY6" fmla="*/ 45267 h 63374"/>
              <a:gd name="connsiteX7" fmla="*/ 470780 w 479834"/>
              <a:gd name="connsiteY7" fmla="*/ 27160 h 63374"/>
              <a:gd name="connsiteX8" fmla="*/ 479834 w 479834"/>
              <a:gd name="connsiteY8" fmla="*/ 0 h 63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9834" h="63374">
                <a:moveTo>
                  <a:pt x="0" y="9053"/>
                </a:moveTo>
                <a:cubicBezTo>
                  <a:pt x="15089" y="12071"/>
                  <a:pt x="30421" y="14057"/>
                  <a:pt x="45267" y="18106"/>
                </a:cubicBezTo>
                <a:cubicBezTo>
                  <a:pt x="45304" y="18116"/>
                  <a:pt x="113150" y="40734"/>
                  <a:pt x="126748" y="45267"/>
                </a:cubicBezTo>
                <a:cubicBezTo>
                  <a:pt x="135802" y="48285"/>
                  <a:pt x="144651" y="52005"/>
                  <a:pt x="153909" y="54320"/>
                </a:cubicBezTo>
                <a:lnTo>
                  <a:pt x="190123" y="63374"/>
                </a:lnTo>
                <a:cubicBezTo>
                  <a:pt x="265568" y="60356"/>
                  <a:pt x="341145" y="59700"/>
                  <a:pt x="416459" y="54320"/>
                </a:cubicBezTo>
                <a:cubicBezTo>
                  <a:pt x="425978" y="53640"/>
                  <a:pt x="435084" y="49535"/>
                  <a:pt x="443620" y="45267"/>
                </a:cubicBezTo>
                <a:cubicBezTo>
                  <a:pt x="453352" y="40401"/>
                  <a:pt x="461727" y="33196"/>
                  <a:pt x="470780" y="27160"/>
                </a:cubicBezTo>
                <a:lnTo>
                  <a:pt x="479834" y="0"/>
                </a:lnTo>
              </a:path>
            </a:pathLst>
          </a:cu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3041964" y="2100404"/>
            <a:ext cx="497941" cy="45267"/>
          </a:xfrm>
          <a:custGeom>
            <a:avLst/>
            <a:gdLst>
              <a:gd name="connsiteX0" fmla="*/ 0 w 497941"/>
              <a:gd name="connsiteY0" fmla="*/ 0 h 45267"/>
              <a:gd name="connsiteX1" fmla="*/ 81482 w 497941"/>
              <a:gd name="connsiteY1" fmla="*/ 18107 h 45267"/>
              <a:gd name="connsiteX2" fmla="*/ 181070 w 497941"/>
              <a:gd name="connsiteY2" fmla="*/ 45267 h 45267"/>
              <a:gd name="connsiteX3" fmla="*/ 443620 w 497941"/>
              <a:gd name="connsiteY3" fmla="*/ 36214 h 45267"/>
              <a:gd name="connsiteX4" fmla="*/ 497941 w 497941"/>
              <a:gd name="connsiteY4" fmla="*/ 9053 h 45267"/>
              <a:gd name="connsiteX5" fmla="*/ 497941 w 497941"/>
              <a:gd name="connsiteY5" fmla="*/ 0 h 45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7941" h="45267">
                <a:moveTo>
                  <a:pt x="0" y="0"/>
                </a:moveTo>
                <a:cubicBezTo>
                  <a:pt x="25855" y="5171"/>
                  <a:pt x="55902" y="10433"/>
                  <a:pt x="81482" y="18107"/>
                </a:cubicBezTo>
                <a:cubicBezTo>
                  <a:pt x="173366" y="45673"/>
                  <a:pt x="98570" y="28768"/>
                  <a:pt x="181070" y="45267"/>
                </a:cubicBezTo>
                <a:cubicBezTo>
                  <a:pt x="268587" y="42249"/>
                  <a:pt x="356222" y="41676"/>
                  <a:pt x="443620" y="36214"/>
                </a:cubicBezTo>
                <a:cubicBezTo>
                  <a:pt x="459329" y="35232"/>
                  <a:pt x="487667" y="19327"/>
                  <a:pt x="497941" y="9053"/>
                </a:cubicBezTo>
                <a:lnTo>
                  <a:pt x="497941" y="0"/>
                </a:lnTo>
              </a:path>
            </a:pathLst>
          </a:cu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3621386" y="2046067"/>
            <a:ext cx="525101" cy="144872"/>
          </a:xfrm>
          <a:custGeom>
            <a:avLst/>
            <a:gdLst>
              <a:gd name="connsiteX0" fmla="*/ 0 w 525101"/>
              <a:gd name="connsiteY0" fmla="*/ 63390 h 144872"/>
              <a:gd name="connsiteX1" fmla="*/ 54321 w 525101"/>
              <a:gd name="connsiteY1" fmla="*/ 126765 h 144872"/>
              <a:gd name="connsiteX2" fmla="*/ 108642 w 525101"/>
              <a:gd name="connsiteY2" fmla="*/ 144872 h 144872"/>
              <a:gd name="connsiteX3" fmla="*/ 298764 w 525101"/>
              <a:gd name="connsiteY3" fmla="*/ 126765 h 144872"/>
              <a:gd name="connsiteX4" fmla="*/ 398353 w 525101"/>
              <a:gd name="connsiteY4" fmla="*/ 99604 h 144872"/>
              <a:gd name="connsiteX5" fmla="*/ 425513 w 525101"/>
              <a:gd name="connsiteY5" fmla="*/ 90551 h 144872"/>
              <a:gd name="connsiteX6" fmla="*/ 479834 w 525101"/>
              <a:gd name="connsiteY6" fmla="*/ 54337 h 144872"/>
              <a:gd name="connsiteX7" fmla="*/ 525101 w 525101"/>
              <a:gd name="connsiteY7" fmla="*/ 16 h 144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5101" h="144872">
                <a:moveTo>
                  <a:pt x="0" y="63390"/>
                </a:moveTo>
                <a:cubicBezTo>
                  <a:pt x="20467" y="97501"/>
                  <a:pt x="20120" y="111565"/>
                  <a:pt x="54321" y="126765"/>
                </a:cubicBezTo>
                <a:cubicBezTo>
                  <a:pt x="71762" y="134517"/>
                  <a:pt x="108642" y="144872"/>
                  <a:pt x="108642" y="144872"/>
                </a:cubicBezTo>
                <a:cubicBezTo>
                  <a:pt x="161093" y="140501"/>
                  <a:pt x="243901" y="134603"/>
                  <a:pt x="298764" y="126765"/>
                </a:cubicBezTo>
                <a:cubicBezTo>
                  <a:pt x="343550" y="120367"/>
                  <a:pt x="353245" y="114640"/>
                  <a:pt x="398353" y="99604"/>
                </a:cubicBezTo>
                <a:lnTo>
                  <a:pt x="425513" y="90551"/>
                </a:lnTo>
                <a:cubicBezTo>
                  <a:pt x="443620" y="78480"/>
                  <a:pt x="467763" y="72444"/>
                  <a:pt x="479834" y="54337"/>
                </a:cubicBezTo>
                <a:cubicBezTo>
                  <a:pt x="517722" y="-2495"/>
                  <a:pt x="494286" y="16"/>
                  <a:pt x="525101" y="16"/>
                </a:cubicBezTo>
              </a:path>
            </a:pathLst>
          </a:cu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4200808" y="2109405"/>
            <a:ext cx="516047" cy="108694"/>
          </a:xfrm>
          <a:custGeom>
            <a:avLst/>
            <a:gdLst>
              <a:gd name="connsiteX0" fmla="*/ 0 w 516047"/>
              <a:gd name="connsiteY0" fmla="*/ 52 h 108694"/>
              <a:gd name="connsiteX1" fmla="*/ 36214 w 516047"/>
              <a:gd name="connsiteY1" fmla="*/ 45320 h 108694"/>
              <a:gd name="connsiteX2" fmla="*/ 90535 w 516047"/>
              <a:gd name="connsiteY2" fmla="*/ 81534 h 108694"/>
              <a:gd name="connsiteX3" fmla="*/ 144855 w 516047"/>
              <a:gd name="connsiteY3" fmla="*/ 108694 h 108694"/>
              <a:gd name="connsiteX4" fmla="*/ 353085 w 516047"/>
              <a:gd name="connsiteY4" fmla="*/ 99641 h 108694"/>
              <a:gd name="connsiteX5" fmla="*/ 407406 w 516047"/>
              <a:gd name="connsiteY5" fmla="*/ 81534 h 108694"/>
              <a:gd name="connsiteX6" fmla="*/ 461727 w 516047"/>
              <a:gd name="connsiteY6" fmla="*/ 45320 h 108694"/>
              <a:gd name="connsiteX7" fmla="*/ 488887 w 516047"/>
              <a:gd name="connsiteY7" fmla="*/ 27213 h 108694"/>
              <a:gd name="connsiteX8" fmla="*/ 516047 w 516047"/>
              <a:gd name="connsiteY8" fmla="*/ 52 h 108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6047" h="108694">
                <a:moveTo>
                  <a:pt x="0" y="52"/>
                </a:moveTo>
                <a:cubicBezTo>
                  <a:pt x="12071" y="15141"/>
                  <a:pt x="21851" y="32393"/>
                  <a:pt x="36214" y="45320"/>
                </a:cubicBezTo>
                <a:cubicBezTo>
                  <a:pt x="52389" y="59878"/>
                  <a:pt x="72428" y="69463"/>
                  <a:pt x="90535" y="81534"/>
                </a:cubicBezTo>
                <a:cubicBezTo>
                  <a:pt x="125636" y="104935"/>
                  <a:pt x="107372" y="96200"/>
                  <a:pt x="144855" y="108694"/>
                </a:cubicBezTo>
                <a:cubicBezTo>
                  <a:pt x="214265" y="105676"/>
                  <a:pt x="283978" y="106790"/>
                  <a:pt x="353085" y="99641"/>
                </a:cubicBezTo>
                <a:cubicBezTo>
                  <a:pt x="372070" y="97677"/>
                  <a:pt x="407406" y="81534"/>
                  <a:pt x="407406" y="81534"/>
                </a:cubicBezTo>
                <a:lnTo>
                  <a:pt x="461727" y="45320"/>
                </a:lnTo>
                <a:lnTo>
                  <a:pt x="488887" y="27213"/>
                </a:lnTo>
                <a:cubicBezTo>
                  <a:pt x="508668" y="-2459"/>
                  <a:pt x="496113" y="52"/>
                  <a:pt x="516047" y="52"/>
                </a:cubicBezTo>
              </a:path>
            </a:pathLst>
          </a:cu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767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  <p:bldP spid="7" grpId="0" animBg="1"/>
      <p:bldP spid="8" grpId="0" animBg="1"/>
      <p:bldP spid="9" grpId="0" animBg="1"/>
    </p:bldLst>
  </p:timing>
  <p:extLst mod="1"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Quiz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 action="ppaction://hlinkpres?slideindex=1&amp;slidetitle="/>
              </a:rPr>
              <a:t>5.7 Homework Quiz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02970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5.8 Analyze Graphs of Polynomial Functions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Algebra 2</a:t>
            </a:r>
          </a:p>
          <a:p>
            <a:r>
              <a:rPr lang="en-US" dirty="0"/>
              <a:t>Chapter 5</a:t>
            </a:r>
          </a:p>
        </p:txBody>
      </p:sp>
      <p:pic>
        <p:nvPicPr>
          <p:cNvPr id="4" name="Fib goes to Satur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34400" y="44005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315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Slideshow was developed to accompany the textbook</a:t>
            </a:r>
          </a:p>
          <a:p>
            <a:pPr lvl="1"/>
            <a:r>
              <a:rPr lang="en-US" i="1" dirty="0"/>
              <a:t>Larson Algebra 2</a:t>
            </a:r>
          </a:p>
          <a:p>
            <a:pPr lvl="1"/>
            <a:r>
              <a:rPr lang="en-US" i="1" dirty="0"/>
              <a:t>By Larson, R., Boswell, L., </a:t>
            </a:r>
            <a:r>
              <a:rPr lang="en-US" i="1" dirty="0" err="1"/>
              <a:t>Kanold</a:t>
            </a:r>
            <a:r>
              <a:rPr lang="en-US" i="1" dirty="0"/>
              <a:t>, T. D., &amp; Stiff, L. </a:t>
            </a:r>
          </a:p>
          <a:p>
            <a:pPr lvl="1"/>
            <a:r>
              <a:rPr lang="en-US" i="1" dirty="0"/>
              <a:t>2011 Holt McDougal</a:t>
            </a:r>
          </a:p>
          <a:p>
            <a:r>
              <a:rPr lang="en-US" dirty="0"/>
              <a:t>Some examples and diagrams are taken from the textbook.</a:t>
            </a:r>
          </a:p>
          <a:p>
            <a:endParaRPr lang="en-US" i="1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4800600" y="4149657"/>
            <a:ext cx="4343400" cy="990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Slides created by </a:t>
            </a:r>
          </a:p>
          <a:p>
            <a:r>
              <a:rPr lang="en-US" dirty="0"/>
              <a:t>Richard Wright, Andrews Academy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linkClick r:id="rId2"/>
              </a:rPr>
              <a:t>rwright@andrews.edu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88106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5.8 Analyze Graphs of Polynomial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If we have a polynomial function, then</a:t>
                </a:r>
              </a:p>
              <a:p>
                <a:pPr lvl="1"/>
                <a:r>
                  <a:rPr lang="en-US" i="1" dirty="0"/>
                  <a:t>k</a:t>
                </a:r>
                <a:r>
                  <a:rPr lang="en-US" dirty="0"/>
                  <a:t> is a zero or root</a:t>
                </a:r>
              </a:p>
              <a:p>
                <a:pPr lvl="1"/>
                <a:r>
                  <a:rPr lang="en-US" i="1" dirty="0"/>
                  <a:t>k</a:t>
                </a:r>
                <a:r>
                  <a:rPr lang="en-US" dirty="0"/>
                  <a:t> is a solution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 lvl="1"/>
                <a:r>
                  <a:rPr lang="en-US" i="1" dirty="0"/>
                  <a:t>k</a:t>
                </a:r>
                <a:r>
                  <a:rPr lang="en-US" dirty="0"/>
                  <a:t> is an </a:t>
                </a:r>
                <a:r>
                  <a:rPr lang="en-US" i="1" dirty="0"/>
                  <a:t>x</a:t>
                </a:r>
                <a:r>
                  <a:rPr lang="en-US" dirty="0"/>
                  <a:t>-intercept if </a:t>
                </a:r>
                <a:r>
                  <a:rPr lang="en-US" i="1" dirty="0"/>
                  <a:t>k</a:t>
                </a:r>
                <a:r>
                  <a:rPr lang="en-US" dirty="0"/>
                  <a:t> is a real number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a factor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6"/>
                <a:stretch>
                  <a:fillRect l="-267" t="-14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856754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5.8 Analyze Graphs of Polynomial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Use </a:t>
                </a:r>
                <a:r>
                  <a:rPr lang="en-US" i="1" dirty="0"/>
                  <a:t>x</a:t>
                </a:r>
                <a:r>
                  <a:rPr lang="en-US" dirty="0"/>
                  <a:t>-intercepts to graph a polynomial function</a:t>
                </a:r>
              </a:p>
              <a:p>
                <a:pPr lvl="0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+2</m:t>
                            </m:r>
                          </m:e>
                        </m:d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>
                    <a:solidFill>
                      <a:schemeClr val="accent3"/>
                    </a:solidFill>
                  </a:rPr>
                  <a:t>Since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dirty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accent3"/>
                    </a:solidFill>
                  </a:rPr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dirty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 dirty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accent3"/>
                    </a:solidFill>
                  </a:rPr>
                  <a:t> are factors of the polynomial, the </a:t>
                </a:r>
                <a:r>
                  <a:rPr lang="en-US" i="1" dirty="0">
                    <a:solidFill>
                      <a:schemeClr val="accent3"/>
                    </a:solidFill>
                  </a:rPr>
                  <a:t>x</a:t>
                </a:r>
                <a:r>
                  <a:rPr lang="en-US" dirty="0">
                    <a:solidFill>
                      <a:schemeClr val="accent3"/>
                    </a:solidFill>
                  </a:rPr>
                  <a:t>-intercepts are -2 and 3</a:t>
                </a:r>
              </a:p>
              <a:p>
                <a:pPr lvl="1"/>
                <a:r>
                  <a:rPr lang="en-US" dirty="0">
                    <a:solidFill>
                      <a:schemeClr val="accent3"/>
                    </a:solidFill>
                  </a:rPr>
                  <a:t>Plot the </a:t>
                </a:r>
                <a:r>
                  <a:rPr lang="en-US" i="1" dirty="0">
                    <a:solidFill>
                      <a:schemeClr val="accent3"/>
                    </a:solidFill>
                  </a:rPr>
                  <a:t>x</a:t>
                </a:r>
                <a:r>
                  <a:rPr lang="en-US" dirty="0">
                    <a:solidFill>
                      <a:schemeClr val="accent3"/>
                    </a:solidFill>
                  </a:rPr>
                  <a:t>-intercepts</a:t>
                </a:r>
              </a:p>
              <a:p>
                <a:pPr lvl="1"/>
                <a:r>
                  <a:rPr lang="en-US" dirty="0">
                    <a:solidFill>
                      <a:schemeClr val="accent3"/>
                    </a:solidFill>
                  </a:rPr>
                  <a:t>Create a table of values to finish plotting points around the </a:t>
                </a:r>
                <a:r>
                  <a:rPr lang="en-US" i="1" dirty="0">
                    <a:solidFill>
                      <a:schemeClr val="accent3"/>
                    </a:solidFill>
                  </a:rPr>
                  <a:t>x</a:t>
                </a:r>
                <a:r>
                  <a:rPr lang="en-US" dirty="0">
                    <a:solidFill>
                      <a:schemeClr val="accent3"/>
                    </a:solidFill>
                  </a:rPr>
                  <a:t>-intercepts</a:t>
                </a:r>
              </a:p>
              <a:p>
                <a:pPr lvl="1"/>
                <a:r>
                  <a:rPr lang="en-US" dirty="0">
                    <a:solidFill>
                      <a:schemeClr val="accent3"/>
                    </a:solidFill>
                  </a:rPr>
                  <a:t>Draw a smooth curve through the points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6"/>
                <a:stretch>
                  <a:fillRect l="-540" t="-14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659" y="1352550"/>
            <a:ext cx="3313832" cy="3311525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8362716"/>
              </p:ext>
            </p:extLst>
          </p:nvPr>
        </p:nvGraphicFramePr>
        <p:xfrm>
          <a:off x="152400" y="3790950"/>
          <a:ext cx="4953000" cy="7416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95300">
                  <a:extLst>
                    <a:ext uri="{9D8B030D-6E8A-4147-A177-3AD203B41FA5}">
                      <a16:colId xmlns:a16="http://schemas.microsoft.com/office/drawing/2014/main" val="3825005950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923269013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269191832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104080392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515482936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241029735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3700067788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10990167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337207612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14511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i="1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-4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37775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2771427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000874" y="2952750"/>
            <a:ext cx="30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38929" y="2590802"/>
            <a:ext cx="30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2</a:t>
            </a:r>
          </a:p>
        </p:txBody>
      </p:sp>
      <p:sp>
        <p:nvSpPr>
          <p:cNvPr id="9" name="Oval 8"/>
          <p:cNvSpPr/>
          <p:nvPr/>
        </p:nvSpPr>
        <p:spPr>
          <a:xfrm>
            <a:off x="6453185" y="3338513"/>
            <a:ext cx="76200" cy="7620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581770" y="2957513"/>
            <a:ext cx="76200" cy="7620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705592" y="3209928"/>
            <a:ext cx="76200" cy="7620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834185" y="3724276"/>
            <a:ext cx="76200" cy="7620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967530" y="4110039"/>
            <a:ext cx="76200" cy="7620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091363" y="3976691"/>
            <a:ext cx="76200" cy="7620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219948" y="2957513"/>
            <a:ext cx="76200" cy="7620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334252" y="700073"/>
            <a:ext cx="76200" cy="7620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324600" y="4705350"/>
            <a:ext cx="76200" cy="7620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6362700" y="736600"/>
            <a:ext cx="1009650" cy="4006850"/>
          </a:xfrm>
          <a:custGeom>
            <a:avLst/>
            <a:gdLst>
              <a:gd name="connsiteX0" fmla="*/ 0 w 1009650"/>
              <a:gd name="connsiteY0" fmla="*/ 4006850 h 4006850"/>
              <a:gd name="connsiteX1" fmla="*/ 127000 w 1009650"/>
              <a:gd name="connsiteY1" fmla="*/ 2641600 h 4006850"/>
              <a:gd name="connsiteX2" fmla="*/ 254000 w 1009650"/>
              <a:gd name="connsiteY2" fmla="*/ 2260600 h 4006850"/>
              <a:gd name="connsiteX3" fmla="*/ 381000 w 1009650"/>
              <a:gd name="connsiteY3" fmla="*/ 2514600 h 4006850"/>
              <a:gd name="connsiteX4" fmla="*/ 508000 w 1009650"/>
              <a:gd name="connsiteY4" fmla="*/ 3028950 h 4006850"/>
              <a:gd name="connsiteX5" fmla="*/ 641350 w 1009650"/>
              <a:gd name="connsiteY5" fmla="*/ 3409950 h 4006850"/>
              <a:gd name="connsiteX6" fmla="*/ 762000 w 1009650"/>
              <a:gd name="connsiteY6" fmla="*/ 3282950 h 4006850"/>
              <a:gd name="connsiteX7" fmla="*/ 895350 w 1009650"/>
              <a:gd name="connsiteY7" fmla="*/ 2266950 h 4006850"/>
              <a:gd name="connsiteX8" fmla="*/ 1009650 w 1009650"/>
              <a:gd name="connsiteY8" fmla="*/ 0 h 400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9650" h="4006850">
                <a:moveTo>
                  <a:pt x="0" y="4006850"/>
                </a:moveTo>
                <a:cubicBezTo>
                  <a:pt x="42333" y="3469746"/>
                  <a:pt x="84667" y="2932642"/>
                  <a:pt x="127000" y="2641600"/>
                </a:cubicBezTo>
                <a:cubicBezTo>
                  <a:pt x="169333" y="2350558"/>
                  <a:pt x="211667" y="2281767"/>
                  <a:pt x="254000" y="2260600"/>
                </a:cubicBezTo>
                <a:cubicBezTo>
                  <a:pt x="296333" y="2239433"/>
                  <a:pt x="338667" y="2386542"/>
                  <a:pt x="381000" y="2514600"/>
                </a:cubicBezTo>
                <a:cubicBezTo>
                  <a:pt x="423333" y="2642658"/>
                  <a:pt x="464608" y="2879725"/>
                  <a:pt x="508000" y="3028950"/>
                </a:cubicBezTo>
                <a:cubicBezTo>
                  <a:pt x="551392" y="3178175"/>
                  <a:pt x="599017" y="3367617"/>
                  <a:pt x="641350" y="3409950"/>
                </a:cubicBezTo>
                <a:cubicBezTo>
                  <a:pt x="683683" y="3452283"/>
                  <a:pt x="719667" y="3473450"/>
                  <a:pt x="762000" y="3282950"/>
                </a:cubicBezTo>
                <a:cubicBezTo>
                  <a:pt x="804333" y="3092450"/>
                  <a:pt x="854075" y="2814108"/>
                  <a:pt x="895350" y="2266950"/>
                </a:cubicBezTo>
                <a:cubicBezTo>
                  <a:pt x="936625" y="1719792"/>
                  <a:pt x="973137" y="859896"/>
                  <a:pt x="1009650" y="0"/>
                </a:cubicBezTo>
              </a:path>
            </a:pathLst>
          </a:cu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8258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1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000"/>
                            </p:stCondLst>
                            <p:childTnLst>
                              <p:par>
                                <p:cTn id="15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6000"/>
                            </p:stCondLst>
                            <p:childTnLst>
                              <p:par>
                                <p:cTn id="16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</p:bldLst>
  </p:timing>
  <p:extLst mod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5.1 Use Properties of Exponents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lvl="0"/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ym typeface="Wingdings"/>
                  </a:rPr>
                  <a:t></a:t>
                </a:r>
                <a:r>
                  <a:rPr lang="en-US" dirty="0"/>
                  <a:t> zero exponent property (Anything raised to 0 = 1)</a:t>
                </a:r>
              </a:p>
              <a:p>
                <a:pPr lvl="0"/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 </a:t>
                </a:r>
                <a:r>
                  <a:rPr lang="en-US" dirty="0">
                    <a:sym typeface="Wingdings"/>
                  </a:rPr>
                  <a:t></a:t>
                </a:r>
                <a:r>
                  <a:rPr lang="en-US" dirty="0"/>
                  <a:t> negative exponent property (Negative exponent, reciprocal base)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2⋅2⋅2=8</m:t>
                    </m:r>
                  </m:oMath>
                </a14:m>
                <a:endParaRPr lang="en-US" dirty="0">
                  <a:solidFill>
                    <a:schemeClr val="accent3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b="0" dirty="0"/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2⋅2=4</m:t>
                    </m:r>
                  </m:oMath>
                </a14:m>
                <a:endParaRPr lang="en-US" dirty="0">
                  <a:solidFill>
                    <a:schemeClr val="accent3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endParaRPr lang="en-US" b="0" dirty="0"/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2=2</m:t>
                    </m:r>
                  </m:oMath>
                </a14:m>
                <a:endParaRPr lang="en-US" dirty="0">
                  <a:solidFill>
                    <a:schemeClr val="accent3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1=1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6"/>
                <a:stretch>
                  <a:fillRect l="-540" t="-22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lnSpcReduction="10000"/>
              </a:bodyPr>
              <a:lstStyle/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2⋅2</m:t>
                        </m:r>
                      </m:den>
                    </m:f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2⋅2⋅2</m:t>
                        </m:r>
                      </m:den>
                    </m:f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7"/>
                <a:stretch>
                  <a:fillRect t="-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2514600" y="2343150"/>
            <a:ext cx="1447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Every time the exponent is reduced by 1, the result is divided by 2.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9050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build="p"/>
      <p:bldP spid="10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5.8 Analyze Graphs of Polynomial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Turning Points</a:t>
                </a:r>
              </a:p>
              <a:p>
                <a:pPr lvl="1"/>
                <a:r>
                  <a:rPr lang="en-US" dirty="0"/>
                  <a:t>Local Maximum and minimum (turn from going up to down or down to up)</a:t>
                </a:r>
              </a:p>
              <a:p>
                <a:pPr lvl="1"/>
                <a:r>
                  <a:rPr lang="en-US" dirty="0"/>
                  <a:t>The graph of every polynomial function of degree </a:t>
                </a:r>
                <a:r>
                  <a:rPr lang="en-US" i="1" dirty="0"/>
                  <a:t>n</a:t>
                </a:r>
                <a:r>
                  <a:rPr lang="en-US" dirty="0"/>
                  <a:t> can have at most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turning points.  </a:t>
                </a:r>
              </a:p>
              <a:p>
                <a:pPr lvl="1"/>
                <a:r>
                  <a:rPr lang="en-US" dirty="0"/>
                  <a:t>If a polynomial function has </a:t>
                </a:r>
                <a:r>
                  <a:rPr lang="en-US" i="1" dirty="0"/>
                  <a:t>n</a:t>
                </a:r>
                <a:r>
                  <a:rPr lang="en-US" dirty="0"/>
                  <a:t> distinct real zeros, the function will have exactly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turning points.</a:t>
                </a:r>
              </a:p>
              <a:p>
                <a:pPr lvl="1"/>
                <a:r>
                  <a:rPr lang="en-US" dirty="0"/>
                  <a:t>Calculus lets you find the turning points easily.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6"/>
                <a:stretch>
                  <a:fillRect l="-267" t="-14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932689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5.8 Analyze Graphs of Polynomial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What are the turning points?</a:t>
                </a:r>
              </a:p>
              <a:p>
                <a:pPr lvl="1"/>
                <a:r>
                  <a:rPr lang="en-US" dirty="0"/>
                  <a:t>Local maximum 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−1, 0</m:t>
                        </m:r>
                      </m:e>
                    </m:d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Local minimum 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 −4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6"/>
                <a:stretch>
                  <a:fillRect l="-540" t="-14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7" cstate="print"/>
          <a:srcRect l="19757" b="3682"/>
          <a:stretch/>
        </p:blipFill>
        <p:spPr bwMode="auto">
          <a:xfrm>
            <a:off x="4100813" y="0"/>
            <a:ext cx="5043187" cy="517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>
            <a:off x="2895600" y="1809750"/>
            <a:ext cx="3352800" cy="762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895600" y="2038350"/>
            <a:ext cx="3886200" cy="1524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249121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Quiz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 action="ppaction://hlinkpres?slideindex=1&amp;slidetitle="/>
              </a:rPr>
              <a:t>5.8 Homework Quiz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02970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5.9 Write Polynomial Functions and Models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Algebra 2</a:t>
            </a:r>
          </a:p>
          <a:p>
            <a:r>
              <a:rPr lang="en-US" dirty="0"/>
              <a:t>Chapter 5</a:t>
            </a:r>
          </a:p>
        </p:txBody>
      </p:sp>
      <p:pic>
        <p:nvPicPr>
          <p:cNvPr id="4" name="Fib goes to Satur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34400" y="44005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185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Slideshow was developed to accompany the textbook</a:t>
            </a:r>
          </a:p>
          <a:p>
            <a:pPr lvl="1"/>
            <a:r>
              <a:rPr lang="en-US" i="1" dirty="0"/>
              <a:t>Larson Algebra 2</a:t>
            </a:r>
          </a:p>
          <a:p>
            <a:pPr lvl="1"/>
            <a:r>
              <a:rPr lang="en-US" i="1" dirty="0"/>
              <a:t>By Larson, R., Boswell, L., </a:t>
            </a:r>
            <a:r>
              <a:rPr lang="en-US" i="1" dirty="0" err="1"/>
              <a:t>Kanold</a:t>
            </a:r>
            <a:r>
              <a:rPr lang="en-US" i="1" dirty="0"/>
              <a:t>, T. D., &amp; Stiff, L. </a:t>
            </a:r>
          </a:p>
          <a:p>
            <a:pPr lvl="1"/>
            <a:r>
              <a:rPr lang="en-US" i="1" dirty="0"/>
              <a:t>2011 Holt McDougal</a:t>
            </a:r>
          </a:p>
          <a:p>
            <a:r>
              <a:rPr lang="en-US" dirty="0"/>
              <a:t>Some examples and diagrams are taken from the textbook.</a:t>
            </a:r>
          </a:p>
          <a:p>
            <a:endParaRPr lang="en-US" i="1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4800600" y="4149657"/>
            <a:ext cx="4343400" cy="990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Slides created by </a:t>
            </a:r>
          </a:p>
          <a:p>
            <a:r>
              <a:rPr lang="en-US" dirty="0"/>
              <a:t>Richard Wright, Andrews Academy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linkClick r:id="rId2"/>
              </a:rPr>
              <a:t>rwright@andrews.edu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77902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5.9 Write Polynomial Functions and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keep asking, “Where will I ever use this?”  Well today we are going to model a few situations with polynomial functions.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66991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5.9 Write Polynomial Functions and Models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Writing a function from the </a:t>
                </a:r>
                <a:r>
                  <a:rPr lang="en-US" i="1" dirty="0"/>
                  <a:t>x</a:t>
                </a:r>
                <a:r>
                  <a:rPr lang="en-US" dirty="0"/>
                  <a:t>-intercepts and one point</a:t>
                </a:r>
              </a:p>
              <a:p>
                <a:pPr lvl="1"/>
                <a:r>
                  <a:rPr lang="en-US" dirty="0"/>
                  <a:t>Write the function as factors with an </a:t>
                </a:r>
                <a:r>
                  <a:rPr lang="en-US" i="1" dirty="0"/>
                  <a:t>a</a:t>
                </a:r>
                <a:r>
                  <a:rPr lang="en-US" dirty="0"/>
                  <a:t> in front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… 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Use the other point to find </a:t>
                </a:r>
                <a:r>
                  <a:rPr lang="en-US" i="1" dirty="0"/>
                  <a:t>a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6"/>
                <a:stretch>
                  <a:fillRect l="-540" t="-14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US" dirty="0"/>
                  <a:t>Write a polynomial function with </a:t>
                </a:r>
                <a:r>
                  <a:rPr lang="en-US" i="1" dirty="0"/>
                  <a:t>x</a:t>
                </a:r>
                <a:r>
                  <a:rPr lang="en-US" dirty="0"/>
                  <a:t>-intercepts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1, 3</m:t>
                    </m:r>
                  </m:oMath>
                </a14:m>
                <a:r>
                  <a:rPr lang="en-US" dirty="0"/>
                  <a:t> and passes through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0, 2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chemeClr val="accent3"/>
                    </a:solidFill>
                  </a:rPr>
                  <a:t>Write a factored function with </a:t>
                </a:r>
                <a:r>
                  <a:rPr lang="en-US" i="1" dirty="0">
                    <a:solidFill>
                      <a:schemeClr val="accent3"/>
                    </a:solidFill>
                  </a:rPr>
                  <a:t>a</a:t>
                </a:r>
                <a:endParaRPr lang="en-US" dirty="0">
                  <a:solidFill>
                    <a:schemeClr val="accent3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</m:oMath>
                </a14:m>
                <a:endParaRPr lang="en-US" b="0" dirty="0">
                  <a:solidFill>
                    <a:schemeClr val="accent3"/>
                  </a:solidFill>
                </a:endParaRPr>
              </a:p>
              <a:p>
                <a:r>
                  <a:rPr lang="en-US" b="0" dirty="0">
                    <a:solidFill>
                      <a:schemeClr val="accent3"/>
                    </a:solidFill>
                  </a:rPr>
                  <a:t>Plug in the point for </a:t>
                </a:r>
                <a:r>
                  <a:rPr lang="en-US" b="0" i="1" dirty="0">
                    <a:solidFill>
                      <a:schemeClr val="accent3"/>
                    </a:solidFill>
                  </a:rPr>
                  <a:t>x</a:t>
                </a:r>
                <a:r>
                  <a:rPr lang="en-US" b="0" dirty="0">
                    <a:solidFill>
                      <a:schemeClr val="accent3"/>
                    </a:solidFill>
                  </a:rPr>
                  <a:t> and </a:t>
                </a:r>
                <a:r>
                  <a:rPr lang="en-US" b="0" i="1" dirty="0">
                    <a:solidFill>
                      <a:schemeClr val="accent3"/>
                    </a:solidFill>
                  </a:rPr>
                  <a:t>y</a:t>
                </a:r>
                <a:endParaRPr lang="en-US" b="0" dirty="0">
                  <a:solidFill>
                    <a:schemeClr val="accent3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2=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0+2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0−1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0−3</m:t>
                        </m:r>
                      </m:e>
                    </m:d>
                  </m:oMath>
                </a14:m>
                <a:endParaRPr lang="en-US" b="0" dirty="0">
                  <a:solidFill>
                    <a:schemeClr val="accent3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2=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</m:oMath>
                </a14:m>
                <a:endParaRPr lang="en-US" b="0" dirty="0">
                  <a:solidFill>
                    <a:schemeClr val="accent3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b="0" dirty="0">
                  <a:solidFill>
                    <a:schemeClr val="accent3"/>
                  </a:solidFill>
                </a:endParaRPr>
              </a:p>
              <a:p>
                <a:r>
                  <a:rPr lang="en-US" b="0" dirty="0">
                    <a:solidFill>
                      <a:schemeClr val="accent3"/>
                    </a:solidFill>
                  </a:rPr>
                  <a:t>Write the function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d>
                      <m:d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</m:oMath>
                </a14:m>
                <a:endParaRPr lang="en-US" b="0" dirty="0"/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7"/>
                <a:stretch>
                  <a:fillRect l="-540" t="-14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640526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  <p:extLst mod="1"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5.9 Write Polynomial Functions and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Show that the </a:t>
            </a:r>
            <a:r>
              <a:rPr lang="en-US" i="1" dirty="0"/>
              <a:t>n</a:t>
            </a:r>
            <a:r>
              <a:rPr lang="en-US" baseline="30000" dirty="0"/>
              <a:t>th</a:t>
            </a:r>
            <a:r>
              <a:rPr lang="en-US" dirty="0"/>
              <a:t>-order differences for the given function of degree </a:t>
            </a:r>
            <a:r>
              <a:rPr lang="en-US" i="1" dirty="0"/>
              <a:t>n</a:t>
            </a:r>
            <a:r>
              <a:rPr lang="en-US" dirty="0"/>
              <a:t> are nonzero and constant.</a:t>
            </a:r>
          </a:p>
          <a:p>
            <a:pPr lvl="1"/>
            <a:r>
              <a:rPr lang="en-US" dirty="0"/>
              <a:t>Find the values of the function for equally spaced intervals</a:t>
            </a:r>
          </a:p>
          <a:p>
            <a:pPr lvl="1"/>
            <a:r>
              <a:rPr lang="en-US" dirty="0"/>
              <a:t>Find the differences of the </a:t>
            </a:r>
            <a:r>
              <a:rPr lang="en-US" i="1" dirty="0"/>
              <a:t>y</a:t>
            </a:r>
            <a:r>
              <a:rPr lang="en-US" dirty="0"/>
              <a:t> values</a:t>
            </a:r>
          </a:p>
          <a:p>
            <a:pPr lvl="1"/>
            <a:r>
              <a:rPr lang="en-US" dirty="0"/>
              <a:t>Find the differences of the differences and repeat until all are the same value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2075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5.9 Write Polynomial Functions and Models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0"/>
                <a:r>
                  <a:rPr lang="en-US" dirty="0"/>
                  <a:t>Show that the 3</a:t>
                </a:r>
                <a:r>
                  <a:rPr lang="en-US" baseline="30000" dirty="0"/>
                  <a:t>rd</a:t>
                </a:r>
                <a:r>
                  <a:rPr lang="en-US" dirty="0"/>
                  <a:t> order differences are constant of</a:t>
                </a:r>
                <a:br>
                  <a:rPr lang="en-US" dirty="0"/>
                </a:b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i="1" dirty="0" smtClean="0">
                        <a:latin typeface="Cambria Math"/>
                      </a:rPr>
                      <m:t>=2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i="1" dirty="0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 dirty="0" smtClean="0">
                        <a:latin typeface="Cambria Math"/>
                      </a:rPr>
                      <m:t>+2</m:t>
                    </m:r>
                    <m:r>
                      <a:rPr lang="en-US" i="1" dirty="0" smtClean="0">
                        <a:latin typeface="Cambria Math"/>
                      </a:rPr>
                      <m:t>𝑥</m:t>
                    </m:r>
                    <m:r>
                      <a:rPr lang="en-US" i="1" dirty="0" smtClean="0">
                        <a:latin typeface="Cambria Math"/>
                      </a:rPr>
                      <m:t>+1</m:t>
                    </m:r>
                  </m:oMath>
                </a14:m>
                <a:endParaRPr lang="en-US" dirty="0"/>
              </a:p>
              <a:p>
                <a:r>
                  <a:rPr lang="en-US" i="1" dirty="0"/>
                  <a:t>x</a:t>
                </a:r>
                <a:r>
                  <a:rPr lang="en-US" dirty="0"/>
                  <a:t>	0		1		2		3		4		5	</a:t>
                </a:r>
              </a:p>
              <a:p>
                <a:r>
                  <a:rPr lang="en-US" i="1" dirty="0"/>
                  <a:t>y</a:t>
                </a:r>
                <a:r>
                  <a:rPr lang="en-US" dirty="0"/>
                  <a:t>	1		6		25		70		153		286</a:t>
                </a:r>
              </a:p>
              <a:p>
                <a:r>
                  <a:rPr lang="en-US" dirty="0">
                    <a:solidFill>
                      <a:schemeClr val="accent2"/>
                    </a:solidFill>
                  </a:rPr>
                  <a:t>1</a:t>
                </a:r>
                <a:r>
                  <a:rPr lang="en-US" baseline="30000" dirty="0">
                    <a:solidFill>
                      <a:schemeClr val="accent2"/>
                    </a:solidFill>
                  </a:rPr>
                  <a:t>st</a:t>
                </a:r>
                <a:r>
                  <a:rPr lang="en-US" dirty="0">
                    <a:solidFill>
                      <a:schemeClr val="accent2"/>
                    </a:solidFill>
                  </a:rPr>
                  <a:t>  		5		19		45		83		133</a:t>
                </a:r>
              </a:p>
              <a:p>
                <a:r>
                  <a:rPr lang="en-US" dirty="0">
                    <a:solidFill>
                      <a:schemeClr val="accent4"/>
                    </a:solidFill>
                  </a:rPr>
                  <a:t>2</a:t>
                </a:r>
                <a:r>
                  <a:rPr lang="en-US" baseline="30000" dirty="0">
                    <a:solidFill>
                      <a:schemeClr val="accent4"/>
                    </a:solidFill>
                  </a:rPr>
                  <a:t>nd</a:t>
                </a:r>
                <a:r>
                  <a:rPr lang="en-US" dirty="0">
                    <a:solidFill>
                      <a:schemeClr val="accent4"/>
                    </a:solidFill>
                  </a:rPr>
                  <a:t> 			14		26		38		50</a:t>
                </a:r>
              </a:p>
              <a:p>
                <a:r>
                  <a:rPr lang="en-US" dirty="0">
                    <a:solidFill>
                      <a:schemeClr val="accent6"/>
                    </a:solidFill>
                  </a:rPr>
                  <a:t>3</a:t>
                </a:r>
                <a:r>
                  <a:rPr lang="en-US" baseline="30000" dirty="0">
                    <a:solidFill>
                      <a:schemeClr val="accent6"/>
                    </a:solidFill>
                  </a:rPr>
                  <a:t>rd</a:t>
                </a:r>
                <a:r>
                  <a:rPr lang="en-US" dirty="0">
                    <a:solidFill>
                      <a:schemeClr val="accent6"/>
                    </a:solidFill>
                  </a:rPr>
                  <a:t>  				12		12		12</a:t>
                </a:r>
              </a:p>
              <a:p>
                <a:endParaRPr lang="en-US" dirty="0">
                  <a:solidFill>
                    <a:schemeClr val="accent6"/>
                  </a:solidFill>
                </a:endParaRPr>
              </a:p>
              <a:p>
                <a:r>
                  <a:rPr lang="en-US" dirty="0"/>
                  <a:t>Because the 3</a:t>
                </a:r>
                <a:r>
                  <a:rPr lang="en-US" baseline="30000" dirty="0"/>
                  <a:t>rd</a:t>
                </a:r>
                <a:r>
                  <a:rPr lang="en-US" dirty="0"/>
                  <a:t> order differences were the same, the function is degree 3.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6"/>
                <a:stretch>
                  <a:fillRect l="-267" t="-14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>
            <a:off x="990600" y="2495550"/>
            <a:ext cx="3810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1676400" y="2495550"/>
            <a:ext cx="3810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411241" y="2495550"/>
            <a:ext cx="3810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3097041" y="2495550"/>
            <a:ext cx="3810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782841" y="2495550"/>
            <a:ext cx="3810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4468641" y="2495550"/>
            <a:ext cx="3810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181600" y="2495550"/>
            <a:ext cx="3810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5867400" y="2495550"/>
            <a:ext cx="3810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571306" y="2495550"/>
            <a:ext cx="3810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7257106" y="2495550"/>
            <a:ext cx="3810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676400" y="2800350"/>
            <a:ext cx="3810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2362200" y="2800350"/>
            <a:ext cx="3810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048000" y="2800350"/>
            <a:ext cx="3810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3733800" y="2800350"/>
            <a:ext cx="3810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495800" y="2800350"/>
            <a:ext cx="3810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5181600" y="2800350"/>
            <a:ext cx="3810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827412" y="2800350"/>
            <a:ext cx="3810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6513212" y="2800350"/>
            <a:ext cx="3810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362200" y="3105150"/>
            <a:ext cx="3810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3048000" y="3105150"/>
            <a:ext cx="3810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788118" y="3105150"/>
            <a:ext cx="3810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4473918" y="3105150"/>
            <a:ext cx="3810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141612" y="3105150"/>
            <a:ext cx="3810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5827412" y="3105150"/>
            <a:ext cx="3810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770834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  <p:extLst mod="1"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5.9 Write Polynomial Functions and Models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Finding a model given several points</a:t>
                </a:r>
              </a:p>
              <a:p>
                <a:pPr lvl="1"/>
                <a:r>
                  <a:rPr lang="en-US" dirty="0"/>
                  <a:t>Find the degree of the function by finding the finite differences</a:t>
                </a:r>
              </a:p>
              <a:p>
                <a:pPr lvl="2"/>
                <a:r>
                  <a:rPr lang="en-US" dirty="0"/>
                  <a:t>Degree = order of constant nonzero finite differences</a:t>
                </a:r>
              </a:p>
              <a:p>
                <a:pPr lvl="1"/>
                <a:r>
                  <a:rPr lang="en-US" dirty="0"/>
                  <a:t>Write the basic standard form functions</a:t>
                </a:r>
                <a:br>
                  <a:rPr lang="en-US" dirty="0"/>
                </a:br>
                <a:r>
                  <a:rPr lang="en-US" dirty="0"/>
                  <a:t>(i.e.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)</a:t>
                </a:r>
              </a:p>
              <a:p>
                <a:pPr lvl="1"/>
                <a:r>
                  <a:rPr lang="en-US" dirty="0"/>
                  <a:t>Fill in </a:t>
                </a:r>
                <a:r>
                  <a:rPr lang="en-US" i="1" dirty="0"/>
                  <a:t>x</a:t>
                </a:r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with the points</a:t>
                </a:r>
              </a:p>
              <a:p>
                <a:pPr lvl="1"/>
                <a:r>
                  <a:rPr lang="en-US" dirty="0"/>
                  <a:t>Use some method to find </a:t>
                </a:r>
                <a:r>
                  <a:rPr lang="en-US" i="1" dirty="0"/>
                  <a:t>a</a:t>
                </a:r>
                <a:r>
                  <a:rPr lang="en-US" dirty="0"/>
                  <a:t>, </a:t>
                </a:r>
                <a:r>
                  <a:rPr lang="en-US" i="1" dirty="0"/>
                  <a:t>b</a:t>
                </a:r>
                <a:r>
                  <a:rPr lang="en-US" dirty="0"/>
                  <a:t>, </a:t>
                </a:r>
                <a:r>
                  <a:rPr lang="en-US" i="1" dirty="0"/>
                  <a:t>c</a:t>
                </a:r>
                <a:r>
                  <a:rPr lang="en-US" dirty="0"/>
                  <a:t>, and </a:t>
                </a:r>
                <a:r>
                  <a:rPr lang="en-US" i="1" dirty="0"/>
                  <a:t>d</a:t>
                </a:r>
              </a:p>
              <a:p>
                <a:pPr lvl="2"/>
                <a:r>
                  <a:rPr lang="en-US" dirty="0"/>
                  <a:t>Cramer’s rule or graphing calculator using matrices or computer program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6"/>
                <a:stretch>
                  <a:fillRect l="-267" t="-14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790279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5.1 Use Properties of Exponents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pPr marL="0" lvl="0" indent="0">
                  <a:buNone/>
                </a:pPr>
                <a:r>
                  <a:rPr lang="en-US" b="0" dirty="0">
                    <a:latin typeface="Cambria Math" panose="02040503050406030204" pitchFamily="18" charset="0"/>
                  </a:rPr>
                  <a:t>Simplify</a:t>
                </a:r>
              </a:p>
              <a:p>
                <a:pPr lvl="0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−4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b="0" dirty="0"/>
              </a:p>
              <a:p>
                <a:pPr lvl="1"/>
                <a:r>
                  <a:rPr lang="en-US" dirty="0">
                    <a:solidFill>
                      <a:schemeClr val="accent3"/>
                    </a:solidFill>
                  </a:rPr>
                  <a:t>Multiply with same base, add exponents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−4+3</m:t>
                        </m:r>
                      </m:sup>
                    </m:sSup>
                  </m:oMath>
                </a14:m>
                <a:endParaRPr lang="en-US" b="0" dirty="0">
                  <a:solidFill>
                    <a:schemeClr val="accent3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b="0" dirty="0">
                  <a:solidFill>
                    <a:schemeClr val="accent3"/>
                  </a:solidFill>
                </a:endParaRPr>
              </a:p>
              <a:p>
                <a:pPr lvl="1"/>
                <a:r>
                  <a:rPr lang="en-US" dirty="0">
                    <a:solidFill>
                      <a:schemeClr val="accent3"/>
                    </a:solidFill>
                  </a:rPr>
                  <a:t>Negative exponent, reciprocal base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endParaRPr lang="en-US" b="0" dirty="0">
                  <a:solidFill>
                    <a:schemeClr val="accent3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6"/>
                <a:stretch>
                  <a:fillRect l="-675" t="-14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pPr lvl="0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b="0" dirty="0"/>
              </a:p>
              <a:p>
                <a:pPr lvl="1"/>
                <a:r>
                  <a:rPr lang="en-US" dirty="0">
                    <a:solidFill>
                      <a:schemeClr val="accent3"/>
                    </a:solidFill>
                  </a:rPr>
                  <a:t>Exponent-parenthesis-exponent, multiply exponents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−3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2⋅3</m:t>
                        </m:r>
                      </m:sup>
                    </m:sSup>
                  </m:oMath>
                </a14:m>
                <a:endParaRPr lang="en-US" b="0" dirty="0">
                  <a:solidFill>
                    <a:schemeClr val="accent3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−3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endParaRPr lang="en-US" b="0" dirty="0">
                  <a:solidFill>
                    <a:schemeClr val="accent3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729</m:t>
                    </m:r>
                  </m:oMath>
                </a14:m>
                <a:endParaRPr lang="en-US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7"/>
                <a:stretch>
                  <a:fillRect l="-5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367957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build="p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5.9 Write Polynomial Functions and Models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lvl="0"/>
                <a:r>
                  <a:rPr lang="en-US" dirty="0"/>
                  <a:t>Find a polynomial function to fit: </a:t>
                </a:r>
              </a:p>
              <a:p>
                <a:pPr lvl="0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=−2,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=2,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=12,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=28,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=50,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=78</m:t>
                    </m:r>
                  </m:oMath>
                </a14:m>
                <a:endParaRPr lang="en-US" dirty="0"/>
              </a:p>
              <a:p>
                <a:pPr lvl="0"/>
                <a:r>
                  <a:rPr lang="en-US" dirty="0">
                    <a:solidFill>
                      <a:schemeClr val="accent3"/>
                    </a:solidFill>
                  </a:rPr>
                  <a:t>Use the </a:t>
                </a:r>
                <a:r>
                  <a:rPr lang="en-US" i="1" dirty="0">
                    <a:solidFill>
                      <a:schemeClr val="accent3"/>
                    </a:solidFill>
                  </a:rPr>
                  <a:t>n</a:t>
                </a:r>
                <a:r>
                  <a:rPr lang="en-US" baseline="30000" dirty="0">
                    <a:solidFill>
                      <a:schemeClr val="accent3"/>
                    </a:solidFill>
                  </a:rPr>
                  <a:t>th</a:t>
                </a:r>
                <a:r>
                  <a:rPr lang="en-US" dirty="0">
                    <a:solidFill>
                      <a:schemeClr val="accent3"/>
                    </a:solidFill>
                  </a:rPr>
                  <a:t> order differences to find the degree.</a:t>
                </a:r>
              </a:p>
              <a:p>
                <a:pPr lvl="0"/>
                <a:r>
                  <a:rPr lang="en-US" i="1" dirty="0">
                    <a:solidFill>
                      <a:schemeClr val="accent3"/>
                    </a:solidFill>
                  </a:rPr>
                  <a:t>x</a:t>
                </a:r>
                <a:r>
                  <a:rPr lang="en-US" dirty="0">
                    <a:solidFill>
                      <a:schemeClr val="accent3"/>
                    </a:solidFill>
                  </a:rPr>
                  <a:t>	1		2		3		4		5		6</a:t>
                </a:r>
              </a:p>
              <a:p>
                <a:pPr lvl="0"/>
                <a:r>
                  <a:rPr lang="en-US" i="1" dirty="0">
                    <a:solidFill>
                      <a:schemeClr val="accent3"/>
                    </a:solidFill>
                  </a:rPr>
                  <a:t>y</a:t>
                </a:r>
                <a:r>
                  <a:rPr lang="en-US" dirty="0">
                    <a:solidFill>
                      <a:schemeClr val="accent3"/>
                    </a:solidFill>
                  </a:rPr>
                  <a:t>	-2		2		12		28		50		78</a:t>
                </a:r>
              </a:p>
              <a:p>
                <a:r>
                  <a:rPr lang="en-US" dirty="0">
                    <a:solidFill>
                      <a:schemeClr val="accent3"/>
                    </a:solidFill>
                  </a:rPr>
                  <a:t>1</a:t>
                </a:r>
                <a:r>
                  <a:rPr lang="en-US" baseline="30000" dirty="0">
                    <a:solidFill>
                      <a:schemeClr val="accent3"/>
                    </a:solidFill>
                  </a:rPr>
                  <a:t>st</a:t>
                </a:r>
                <a:r>
                  <a:rPr lang="en-US" dirty="0">
                    <a:solidFill>
                      <a:schemeClr val="accent3"/>
                    </a:solidFill>
                  </a:rPr>
                  <a:t> 		4		10		16		22		28</a:t>
                </a:r>
              </a:p>
              <a:p>
                <a:r>
                  <a:rPr lang="en-US" dirty="0">
                    <a:solidFill>
                      <a:schemeClr val="accent3"/>
                    </a:solidFill>
                  </a:rPr>
                  <a:t>2</a:t>
                </a:r>
                <a:r>
                  <a:rPr lang="en-US" baseline="30000" dirty="0">
                    <a:solidFill>
                      <a:schemeClr val="accent3"/>
                    </a:solidFill>
                  </a:rPr>
                  <a:t>nd</a:t>
                </a:r>
                <a:r>
                  <a:rPr lang="en-US" dirty="0">
                    <a:solidFill>
                      <a:schemeClr val="accent3"/>
                    </a:solidFill>
                  </a:rPr>
                  <a:t> 			6		6		6		6</a:t>
                </a:r>
              </a:p>
              <a:p>
                <a:endParaRPr lang="en-US" dirty="0">
                  <a:solidFill>
                    <a:schemeClr val="accent3"/>
                  </a:solidFill>
                </a:endParaRPr>
              </a:p>
              <a:p>
                <a:r>
                  <a:rPr lang="en-US" dirty="0">
                    <a:solidFill>
                      <a:schemeClr val="accent3"/>
                    </a:solidFill>
                  </a:rPr>
                  <a:t>Since the 2</a:t>
                </a:r>
                <a:r>
                  <a:rPr lang="en-US" baseline="30000" dirty="0">
                    <a:solidFill>
                      <a:schemeClr val="accent3"/>
                    </a:solidFill>
                  </a:rPr>
                  <a:t>nd</a:t>
                </a:r>
                <a:r>
                  <a:rPr lang="en-US" dirty="0">
                    <a:solidFill>
                      <a:schemeClr val="accent3"/>
                    </a:solidFill>
                  </a:rPr>
                  <a:t> order differences are constant, the function is degree 2.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							Continued on next slide…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6"/>
                <a:stretch>
                  <a:fillRect l="-267" t="-14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/>
          <p:nvPr/>
        </p:nvCxnSpPr>
        <p:spPr>
          <a:xfrm>
            <a:off x="990600" y="2876550"/>
            <a:ext cx="3810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1676400" y="2876550"/>
            <a:ext cx="3810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362200" y="2876550"/>
            <a:ext cx="3810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3048000" y="2876550"/>
            <a:ext cx="3810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733800" y="2876550"/>
            <a:ext cx="3810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4419600" y="2876550"/>
            <a:ext cx="3810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105400" y="2876550"/>
            <a:ext cx="3810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5791200" y="2876550"/>
            <a:ext cx="3810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477000" y="2876550"/>
            <a:ext cx="3810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7162800" y="2876550"/>
            <a:ext cx="3810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676400" y="3181350"/>
            <a:ext cx="3810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2362200" y="3181350"/>
            <a:ext cx="3810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048000" y="3181350"/>
            <a:ext cx="3810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3733800" y="3181350"/>
            <a:ext cx="3810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419600" y="3181350"/>
            <a:ext cx="3810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5105400" y="3181350"/>
            <a:ext cx="3810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791200" y="3181350"/>
            <a:ext cx="3810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6477000" y="3181350"/>
            <a:ext cx="3810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030156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  <p:extLst mod="1"/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5.9 Write Polynomial Functions and Models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lvl="0"/>
                <a:r>
                  <a:rPr lang="en-US" dirty="0"/>
                  <a:t>Continuation of find a polynomial function to fit: </a:t>
                </a:r>
              </a:p>
              <a:p>
                <a:pPr lvl="0"/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=−2,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=2,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=12,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=28,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=50,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=78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b="0" dirty="0">
                  <a:solidFill>
                    <a:schemeClr val="accent3"/>
                  </a:solidFill>
                </a:endParaRPr>
              </a:p>
              <a:p>
                <a:r>
                  <a:rPr lang="en-US" dirty="0">
                    <a:solidFill>
                      <a:schemeClr val="accent3"/>
                    </a:solidFill>
                  </a:rPr>
                  <a:t>Plug in 3 points because there are 3 letters other than </a:t>
                </a:r>
                <a:r>
                  <a:rPr lang="en-US" i="1" dirty="0">
                    <a:solidFill>
                      <a:schemeClr val="accent3"/>
                    </a:solidFill>
                  </a:rPr>
                  <a:t>x</a:t>
                </a:r>
                <a:r>
                  <a:rPr lang="en-US" dirty="0">
                    <a:solidFill>
                      <a:schemeClr val="accent3"/>
                    </a:solidFill>
                  </a:rPr>
                  <a:t> and </a:t>
                </a:r>
                <a:r>
                  <a:rPr lang="en-US" i="1" dirty="0">
                    <a:solidFill>
                      <a:schemeClr val="accent3"/>
                    </a:solidFill>
                  </a:rPr>
                  <a:t>y</a:t>
                </a:r>
                <a:r>
                  <a:rPr lang="en-US" dirty="0">
                    <a:solidFill>
                      <a:schemeClr val="accent3"/>
                    </a:solidFill>
                  </a:rPr>
                  <a:t>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−2=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b="0" dirty="0">
                  <a:solidFill>
                    <a:schemeClr val="accent3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2=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b="0" dirty="0">
                  <a:solidFill>
                    <a:schemeClr val="accent3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12=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b="0" dirty="0">
                  <a:solidFill>
                    <a:schemeClr val="accent3"/>
                  </a:solidFill>
                </a:endParaRPr>
              </a:p>
              <a:p>
                <a:r>
                  <a:rPr lang="en-US" dirty="0">
                    <a:solidFill>
                      <a:schemeClr val="accent3"/>
                    </a:solidFill>
                  </a:rPr>
                  <a:t>Simplifying gives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=−2</m:t>
                    </m:r>
                  </m:oMath>
                </a14:m>
                <a:endParaRPr lang="en-US" b="0" dirty="0">
                  <a:solidFill>
                    <a:schemeClr val="accent3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b="0" dirty="0">
                  <a:solidFill>
                    <a:schemeClr val="accent3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9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=12</m:t>
                    </m:r>
                  </m:oMath>
                </a14:m>
                <a:endParaRPr lang="en-US" dirty="0">
                  <a:solidFill>
                    <a:schemeClr val="accent3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7"/>
                <a:stretch>
                  <a:fillRect l="-405" t="-2210" b="-1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629150" y="1352550"/>
                <a:ext cx="4514850" cy="379095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>
                    <a:solidFill>
                      <a:schemeClr val="accent3"/>
                    </a:solidFill>
                  </a:rPr>
                  <a:t>Solve like you did back in chapter 3 (I’m using an inverse matrix on my calculator.)</a:t>
                </a:r>
              </a:p>
              <a:p>
                <a:endParaRPr lang="en-US" dirty="0">
                  <a:solidFill>
                    <a:schemeClr val="accent3"/>
                  </a:solidFill>
                </a:endParaRPr>
              </a:p>
              <a:p>
                <a:endParaRPr lang="en-US" dirty="0">
                  <a:solidFill>
                    <a:schemeClr val="accent3"/>
                  </a:solidFill>
                </a:endParaRPr>
              </a:p>
              <a:p>
                <a:endParaRPr lang="en-US" dirty="0">
                  <a:solidFill>
                    <a:schemeClr val="accent3"/>
                  </a:solidFill>
                </a:endParaRPr>
              </a:p>
              <a:p>
                <a:endParaRPr lang="en-US" dirty="0">
                  <a:solidFill>
                    <a:schemeClr val="accent3"/>
                  </a:solidFill>
                </a:endParaRPr>
              </a:p>
              <a:p>
                <a:endParaRPr lang="en-US" dirty="0">
                  <a:solidFill>
                    <a:schemeClr val="accent3"/>
                  </a:solidFill>
                </a:endParaRPr>
              </a:p>
              <a:p>
                <a:endParaRPr lang="en-US" dirty="0">
                  <a:solidFill>
                    <a:schemeClr val="accent3"/>
                  </a:solidFill>
                </a:endParaRPr>
              </a:p>
              <a:p>
                <a:endParaRPr lang="en-US" dirty="0">
                  <a:solidFill>
                    <a:schemeClr val="accent3"/>
                  </a:solidFill>
                </a:endParaRPr>
              </a:p>
              <a:p>
                <a:endParaRPr lang="en-US" dirty="0">
                  <a:solidFill>
                    <a:schemeClr val="accent3"/>
                  </a:solidFill>
                </a:endParaRPr>
              </a:p>
              <a:p>
                <a:endParaRPr lang="en-US" dirty="0">
                  <a:solidFill>
                    <a:schemeClr val="accent3"/>
                  </a:solidFill>
                </a:endParaRPr>
              </a:p>
              <a:p>
                <a:endParaRPr lang="en-US" dirty="0">
                  <a:solidFill>
                    <a:schemeClr val="accent3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=3, 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=−5, 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b="0" dirty="0">
                  <a:solidFill>
                    <a:schemeClr val="accent3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=3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−5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>
                  <a:solidFill>
                    <a:schemeClr val="accent3"/>
                  </a:solidFill>
                </a:endParaRP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29150" y="1352550"/>
                <a:ext cx="4514850" cy="3790950"/>
              </a:xfrm>
              <a:blipFill>
                <a:blip r:embed="rId8"/>
                <a:stretch>
                  <a:fillRect l="-405" t="-1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Solve with Inverse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257800" y="1865282"/>
            <a:ext cx="3048000" cy="2286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76985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65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3" grpId="0" build="p"/>
      <p:bldP spid="5" grpId="0" uiExpand="1" build="p"/>
    </p:bldLst>
  </p:timing>
  <p:extLst mod="1"/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5.9 Write Polynomial Functions and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Regressions on TI Graphing Calculator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Push STAT ↓ </a:t>
            </a:r>
            <a:r>
              <a:rPr lang="en-US" dirty="0">
                <a:sym typeface="Wingdings" pitchFamily="2" charset="2"/>
              </a:rPr>
              <a:t>Edit…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ym typeface="Wingdings" pitchFamily="2" charset="2"/>
              </a:rPr>
              <a:t>Clear lists, then enter </a:t>
            </a:r>
            <a:r>
              <a:rPr lang="en-US" i="1" dirty="0">
                <a:sym typeface="Wingdings" pitchFamily="2" charset="2"/>
              </a:rPr>
              <a:t>x</a:t>
            </a:r>
            <a:r>
              <a:rPr lang="en-US" dirty="0">
                <a:sym typeface="Wingdings" pitchFamily="2" charset="2"/>
              </a:rPr>
              <a:t>’s in 1</a:t>
            </a:r>
            <a:r>
              <a:rPr lang="en-US" baseline="30000" dirty="0">
                <a:sym typeface="Wingdings" pitchFamily="2" charset="2"/>
              </a:rPr>
              <a:t>st</a:t>
            </a:r>
            <a:r>
              <a:rPr lang="en-US" dirty="0">
                <a:sym typeface="Wingdings" pitchFamily="2" charset="2"/>
              </a:rPr>
              <a:t> column and </a:t>
            </a:r>
            <a:r>
              <a:rPr lang="en-US" i="1" dirty="0">
                <a:sym typeface="Wingdings" pitchFamily="2" charset="2"/>
              </a:rPr>
              <a:t>y</a:t>
            </a:r>
            <a:r>
              <a:rPr lang="en-US" dirty="0">
                <a:sym typeface="Wingdings" pitchFamily="2" charset="2"/>
              </a:rPr>
              <a:t>’s in 2</a:t>
            </a:r>
            <a:r>
              <a:rPr lang="en-US" baseline="30000" dirty="0">
                <a:sym typeface="Wingdings" pitchFamily="2" charset="2"/>
              </a:rPr>
              <a:t>nd</a:t>
            </a:r>
            <a:r>
              <a:rPr lang="en-US" dirty="0">
                <a:sym typeface="Wingdings" pitchFamily="2" charset="2"/>
              </a:rPr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ym typeface="Wingdings" pitchFamily="2" charset="2"/>
              </a:rPr>
              <a:t>Push STAT  CALC </a:t>
            </a:r>
            <a:r>
              <a:rPr lang="en-US" dirty="0"/>
              <a:t>↓ (regression of your choice)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Push ENTER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If you get a new window make sure X are in L1 and Y are in L2, then press CALCULATE. If you didn’t get a new window just push ENTER again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Read your answer </a:t>
            </a:r>
          </a:p>
        </p:txBody>
      </p:sp>
      <p:pic>
        <p:nvPicPr>
          <p:cNvPr id="5" name="Regression">
            <a:hlinkClick r:id="" action="ppaction://media"/>
          </p:cNvPr>
          <p:cNvPicPr>
            <a:picLocks noGrp="1" noChangeAspect="1"/>
          </p:cNvPicPr>
          <p:nvPr>
            <p:ph sz="half" idx="2"/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678363" y="1352550"/>
            <a:ext cx="4414837" cy="3311525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23147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5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3" grpId="0" uiExpand="1" build="p"/>
    </p:bldLst>
  </p:timing>
  <p:extLst mod="1"/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5.9 Write Polynomial Functions and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Regressions using Microsoft Excel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Enter </a:t>
            </a:r>
            <a:r>
              <a:rPr lang="en-US" i="1" dirty="0"/>
              <a:t>x</a:t>
            </a:r>
            <a:r>
              <a:rPr lang="en-US" dirty="0"/>
              <a:t>’s and </a:t>
            </a:r>
            <a:r>
              <a:rPr lang="en-US" i="1" dirty="0"/>
              <a:t>y</a:t>
            </a:r>
            <a:r>
              <a:rPr lang="en-US" dirty="0"/>
              <a:t>’s into 2 columns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Insert X Y Scatter Chart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In Chart Tools: Layout pick </a:t>
            </a:r>
            <a:r>
              <a:rPr lang="en-US" dirty="0" err="1"/>
              <a:t>Trendline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 More </a:t>
            </a:r>
            <a:r>
              <a:rPr lang="en-US" dirty="0" err="1">
                <a:sym typeface="Wingdings" pitchFamily="2" charset="2"/>
              </a:rPr>
              <a:t>Trendline</a:t>
            </a:r>
            <a:r>
              <a:rPr lang="en-US" dirty="0">
                <a:sym typeface="Wingdings" pitchFamily="2" charset="2"/>
              </a:rPr>
              <a:t> options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ym typeface="Wingdings" pitchFamily="2" charset="2"/>
              </a:rPr>
              <a:t>Pick a Polynomial </a:t>
            </a:r>
            <a:r>
              <a:rPr lang="en-US" dirty="0" err="1">
                <a:sym typeface="Wingdings" pitchFamily="2" charset="2"/>
              </a:rPr>
              <a:t>trendline</a:t>
            </a:r>
            <a:r>
              <a:rPr lang="en-US" dirty="0">
                <a:sym typeface="Wingdings" pitchFamily="2" charset="2"/>
              </a:rPr>
              <a:t> and enter the degree of your function AND pick Display Equation on Chart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ym typeface="Wingdings" pitchFamily="2" charset="2"/>
              </a:rPr>
              <a:t>Click Done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ym typeface="Wingdings" pitchFamily="2" charset="2"/>
              </a:rPr>
              <a:t>Read your answer off of the chart.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6425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Quiz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hlinkClick r:id="rId3" action="ppaction://hlinkpres?slideindex=1&amp;slidetitle="/>
              </a:rPr>
              <a:t>5.9 </a:t>
            </a:r>
            <a:r>
              <a:rPr lang="en-US" dirty="0">
                <a:hlinkClick r:id="rId3" action="ppaction://hlinkpres?slideindex=1&amp;slidetitle="/>
              </a:rPr>
              <a:t>Homework Quiz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02970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14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|5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8.2|12.2|7.9|2.8|10|2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.2|2.5|1|10.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4.8|1.6|10.5|9.2|6.3|4.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3.1|34.8|8.6|2|4.1|8.6|5.2|6.6|8.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7.9|9.2|31.4|4|1.1|3.8|5.6|5.4|2.6|2.2|2|1.9|2.2|2.7|4.5|9.7|6.9|4.4|4|4.7|4.6|4.1|3.1|5.3|3|3.2|4.3|2.7|4.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4|4.9|4.2|9.4|5.5|6.8|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3.1|5.5|2.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13.5|8.1|1.6|7.2|1.2|11.2|12.7|4.9|8.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|2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3.4|3.8|4.5|1.4|6.1|2.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3.7|5.2|7.7|4|14.7|11.3|3.3|5.5|14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5|2.4|1.4|9.9|2.2|7.8|3.1|16.2|3.1|6.5|8.1|5.3|26.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8|1.6|4.2|3.6|4.2|14.1|2.9|3|5.1|6.1|7.7|19.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1.4|6.1|1.8|15.8|1.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|2.3|10.9|17.3|5.4|6.2|1|13|7|4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|11.5|4.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3.6|4.1|6.7|15.8|3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4.6|1.6|6.4|9.6|16.5|5.2|6.8|9.1|10.2|19|4.4|11|4.5|3.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9.3|5.4|6|2.8|7|6.4|11|6.2|8.8|8.3|3.4|2.4|14.8|4|7.3|7.3|14.2|3.8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0.6|3.9|5.6|7.3|3.9|35.7|19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0|3.5|11.4|17|4.2|3|3.1|14|11.2|3.4|2.9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1.4|3.2|28.1|2.6|9.5|14.1|22.9|1.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17.5|1.1|24.2|1.1|7.2|14.9|1.4|1.4|4.8|9.2|10.2|5.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3.1|4.1|2.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|6.4|1.2|13.9|1.6|11.6|5|8.7|1.2|16.1|6.3|18.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|4.2|5.9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1|2.9|4.6|37.8|5.9|5.1|2.4|8.5|7.1|1|9.3|20.2|1.3|3.7|4.5|2|1.1|5.3|6.6|0.9|11.2|13.3|1.2|2.9|4.3|1.6|0.9|3.6|4|0.9|12|5.6|1.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9.7|3.4|3.2|1|2.1|1.1|8.4|11.7|1.9|1|2|4.9|2.5|0.8|6.1|2.6|1.2|8.8|2.2|0.8|3.1|6.5|1.7|0.9|6.3|3|1.2|12.1|6.3|1.9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9|4.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|3.6|16|1.2|1.8|2|2.9|3|5.1|2|1.9|1.5|5.8|1.3|3.2|2.5|2.3|5.1|2.7|3.3|2.5|3.4|2.4|2.9|2.1|11.3|21.9|1.8|5.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6|0.9|1.9|1|5.1|1.9|1.4|1.5|1.8|1.5|2.1|1.3|1.7|2.9|1.8|2.6|1.7|3.4|1.6|3.4|1.7|3.2|2.3|1.9|1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4|4.7|4.1|3|15.2|4.5|2.4|2.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2|9.3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3|11.8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6.3|8.6|6.2|7.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9.3|4.1|12.7|3|1.7|2.8|1.5|2.8|1.8|8.2|1.9|24|0.5|8.3|19.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5.1|15.2|9.7|8.7|6.3|6.6|12.8|7.8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8.7|3.1|21.7|10.3|13.7|4.7|13|4.3|2.4|3.8|1.9|1.9|0.9|11.3|3.1|15.1|20.6|1.5|1.9|3.1|2.2|2.9|1.8|2.8|21.2|17.5|10.2|15.9|19.7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4|5.3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4|16.6|4.1|21.5|14.5|17.4|12.8|9.8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17.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6.7|5.5|18.6|3.5|6.7|16.8|13.4|3.4|3.6|2.2|1.5|1.7|1.1|3.7|4|11.4|4.2|19.6|2|16.8|6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9.6|12.7|7.8|3.2|1.6|2.8|1.1|3.2|17.4|4.8|6.8|6.8|2.2|2.7|3.2|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2.8|9.5|18.3|12|6.8|22.8|16.3|3.1|2.1|19.9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2.8|24.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3.1|7.1|5|4.4|3.8|22.9|18.9|11.1|26.8|22.4|50.4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4|4|13.5|1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3.8|7.8|14.1|1|8.1|8|12.7|8.1|1.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4.3|10.7|11.5|10.7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4|6.2|12.8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5.4|3.4|8.9|6.4|13.1|4.4|14.4|7.6|4.4|8.6|5.4|2.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3.3|4.5|3.8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2.5|4.3|9.3|5.5|19|6.2|13.3|10.6|2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5|6|4|3.6|5|2|3.6|8.7|4.8|2.2|5.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.7|4.2|6.5|15.3|6.6|3.3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2.8|10.8|4.6|5.4|3.6|5.2|13.1|3.3|13|5.9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4|2.6|3|11.8|4.1|3.2|10.4|1.7|0.6|0.7|2.9|91.8|0.8|12.7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5.8|6.8|26.6|9.3|1.1|21.3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3.4|2.8|3|7.1|8.2|2.1|3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|5.2|6.9|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1|5.1|22.5|17.9|6.1|7.1|19.1|3.1|7.2|13.9|14.2|4.5|5.7|9.4|4.1|13.7|7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8|6.4|0.5|7.1|3|14.7|15.9|4.9"/>
</p:tagLst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Custom 2">
      <a:majorFont>
        <a:latin typeface="Century Gothic"/>
        <a:ea typeface=""/>
        <a:cs typeface=""/>
      </a:majorFont>
      <a:minorFont>
        <a:latin typeface="Cambria"/>
        <a:ea typeface=""/>
        <a:cs typeface="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43962</TotalTime>
  <Words>6157</Words>
  <Application>Microsoft Office PowerPoint</Application>
  <PresentationFormat>On-screen Show (16:9)</PresentationFormat>
  <Paragraphs>1100</Paragraphs>
  <Slides>94</Slides>
  <Notes>75</Notes>
  <HiddenSlides>0</HiddenSlides>
  <MMClips>11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94</vt:i4>
      </vt:variant>
    </vt:vector>
  </HeadingPairs>
  <TitlesOfParts>
    <vt:vector size="103" baseType="lpstr">
      <vt:lpstr>Arial</vt:lpstr>
      <vt:lpstr>Calibri</vt:lpstr>
      <vt:lpstr>Cambria</vt:lpstr>
      <vt:lpstr>Cambria Math</vt:lpstr>
      <vt:lpstr>Century Gothic</vt:lpstr>
      <vt:lpstr>Corbel</vt:lpstr>
      <vt:lpstr>Symbol</vt:lpstr>
      <vt:lpstr>Wingdings</vt:lpstr>
      <vt:lpstr>Vapor Trail</vt:lpstr>
      <vt:lpstr>Polynomials and Polynomial Functions</vt:lpstr>
      <vt:lpstr>5.1 Use Properties of Exponents</vt:lpstr>
      <vt:lpstr>PowerPoint Presentation</vt:lpstr>
      <vt:lpstr>5.1 Use Properties of Exponents</vt:lpstr>
      <vt:lpstr>5.1 Use Properties of Exponents</vt:lpstr>
      <vt:lpstr>5.1 Use Properties of Exponents</vt:lpstr>
      <vt:lpstr>5.1 Use Properties of Exponents</vt:lpstr>
      <vt:lpstr>5.1 Use Properties of Exponents</vt:lpstr>
      <vt:lpstr>5.1 Use Properties of Exponents</vt:lpstr>
      <vt:lpstr>5.1 Use Properties of Exponents</vt:lpstr>
      <vt:lpstr>5.1 Use Properties of Exponents</vt:lpstr>
      <vt:lpstr>5.1 Use Properties of Exponents</vt:lpstr>
      <vt:lpstr>Homework Quiz</vt:lpstr>
      <vt:lpstr>5.2 Evaluate and Graph Polynomial Functions</vt:lpstr>
      <vt:lpstr>PowerPoint Presentation</vt:lpstr>
      <vt:lpstr>5.2 Evaluate and Graph Polynomial Functions</vt:lpstr>
      <vt:lpstr>5.2 Evaluate and Graph Polynomial Functions</vt:lpstr>
      <vt:lpstr>5.2 Evaluate and Graph Polynomial Functions</vt:lpstr>
      <vt:lpstr>5.2 Evaluate and Graph Polynomial Functions</vt:lpstr>
      <vt:lpstr>5.2 Evaluate and Graph Polynomial Functions</vt:lpstr>
      <vt:lpstr>5.2 Evaluate and Graph Polynomial Functions</vt:lpstr>
      <vt:lpstr>5.2 Evaluate and Graph Polynomial Functions</vt:lpstr>
      <vt:lpstr>5.2 Evaluate and Graph Polynomial Functions</vt:lpstr>
      <vt:lpstr>5.2 Evaluate and Graph Polynomial Functions</vt:lpstr>
      <vt:lpstr>Homework Quiz</vt:lpstr>
      <vt:lpstr>5.3 Add, Subtract, and Multiply Polynomials</vt:lpstr>
      <vt:lpstr>PowerPoint Presentation</vt:lpstr>
      <vt:lpstr>5.3 Add, Subtract, and Multiply Polynomials</vt:lpstr>
      <vt:lpstr>5.3 Add, Subtract, and Multiply Polynomials</vt:lpstr>
      <vt:lpstr>5.3 Add, Subtract, and Multiply Polynomials</vt:lpstr>
      <vt:lpstr>5.3 Add, Subtract, and Multiply Polynomials</vt:lpstr>
      <vt:lpstr>5.3 Add, Subtract, and Multiply Polynomials</vt:lpstr>
      <vt:lpstr>5.3 Add, Subtract, and Multiply Polynomials</vt:lpstr>
      <vt:lpstr>Homework Quiz</vt:lpstr>
      <vt:lpstr>5.4 Factor and Solve Polynomial Equations</vt:lpstr>
      <vt:lpstr>PowerPoint Presentation</vt:lpstr>
      <vt:lpstr>5.4 Factor and Solve Polynomial Equations</vt:lpstr>
      <vt:lpstr>5.4 Factor and Solve Polynomial Equations</vt:lpstr>
      <vt:lpstr>5.4 Factor and Solve Polynomial Equations</vt:lpstr>
      <vt:lpstr>5.4 Factor and Solve Polynomial Equations</vt:lpstr>
      <vt:lpstr>5.4 Factor and Solve Polynomial Equations</vt:lpstr>
      <vt:lpstr>5.4 Factor and Solve Polynomial Equations</vt:lpstr>
      <vt:lpstr>5.4 Factor and Solve Polynomial Equations</vt:lpstr>
      <vt:lpstr>5.4 Factor and Solve Polynomial Equations</vt:lpstr>
      <vt:lpstr>5.4 Factor and Solve Polynomial Equations</vt:lpstr>
      <vt:lpstr>Homework Quiz</vt:lpstr>
      <vt:lpstr>5.5 Apply the Remainder and Factor Theorems</vt:lpstr>
      <vt:lpstr>PowerPoint Presentation</vt:lpstr>
      <vt:lpstr>5.5 Apply the Remainder and Factor Theorems</vt:lpstr>
      <vt:lpstr>5.5 Apply the Remainder and Factor Theorems</vt:lpstr>
      <vt:lpstr>5.5 Apply the Remainder and Factor Theorems</vt:lpstr>
      <vt:lpstr>5.5 Apply the Remainder and Factor Theorems</vt:lpstr>
      <vt:lpstr>5.5 Apply the Remainder and Factor Theorems</vt:lpstr>
      <vt:lpstr>5.5 Apply the Remainder and Factor Theorems</vt:lpstr>
      <vt:lpstr>5.5 Apply the Remainder and Factor Theorems</vt:lpstr>
      <vt:lpstr>5.5 Apply the Remainder and Factor Theorems</vt:lpstr>
      <vt:lpstr>5.5 Apply the Remainder and Factor Theorems</vt:lpstr>
      <vt:lpstr>5.5 Apply the Remainder and Factor Theorems</vt:lpstr>
      <vt:lpstr>Homework Quiz</vt:lpstr>
      <vt:lpstr>5.6 Find Rational Zeros</vt:lpstr>
      <vt:lpstr>PowerPoint Presentation</vt:lpstr>
      <vt:lpstr>5.6 Find Rational Zeros</vt:lpstr>
      <vt:lpstr>5.6 Find Rational Zeros</vt:lpstr>
      <vt:lpstr>5.6 Find Rational Zeros</vt:lpstr>
      <vt:lpstr>Homework Quiz</vt:lpstr>
      <vt:lpstr>5.7 Apply the Fundamental Theorem of Algebra</vt:lpstr>
      <vt:lpstr>PowerPoint Presentation</vt:lpstr>
      <vt:lpstr>5.7 Apply the Fundamental Theorem of Algebra</vt:lpstr>
      <vt:lpstr>5.7 Apply the Fundamental Theorem of Algebra</vt:lpstr>
      <vt:lpstr>5.7 Apply the Fundamental Theorem of Algebra</vt:lpstr>
      <vt:lpstr>5.7 Apply the Fundamental Theorem of Algebra</vt:lpstr>
      <vt:lpstr>5.7 Apply the Fundamental Theorem of Algebra</vt:lpstr>
      <vt:lpstr>5.7 Apply the Fundamental Theorem of Algebra</vt:lpstr>
      <vt:lpstr>5.7 Apply the Fundamental Theorem of Algebra</vt:lpstr>
      <vt:lpstr>Homework Quiz</vt:lpstr>
      <vt:lpstr>5.8 Analyze Graphs of Polynomial Functions</vt:lpstr>
      <vt:lpstr>PowerPoint Presentation</vt:lpstr>
      <vt:lpstr>5.8 Analyze Graphs of Polynomial Functions</vt:lpstr>
      <vt:lpstr>5.8 Analyze Graphs of Polynomial Functions</vt:lpstr>
      <vt:lpstr>5.8 Analyze Graphs of Polynomial Functions</vt:lpstr>
      <vt:lpstr>5.8 Analyze Graphs of Polynomial Functions</vt:lpstr>
      <vt:lpstr>Homework Quiz</vt:lpstr>
      <vt:lpstr>5.9 Write Polynomial Functions and Models</vt:lpstr>
      <vt:lpstr>PowerPoint Presentation</vt:lpstr>
      <vt:lpstr>5.9 Write Polynomial Functions and Models</vt:lpstr>
      <vt:lpstr>5.9 Write Polynomial Functions and Models</vt:lpstr>
      <vt:lpstr>5.9 Write Polynomial Functions and Models</vt:lpstr>
      <vt:lpstr>5.9 Write Polynomial Functions and Models</vt:lpstr>
      <vt:lpstr>5.9 Write Polynomial Functions and Models</vt:lpstr>
      <vt:lpstr>5.9 Write Polynomial Functions and Models</vt:lpstr>
      <vt:lpstr>5.9 Write Polynomial Functions and Models</vt:lpstr>
      <vt:lpstr>5.9 Write Polynomial Functions and Models</vt:lpstr>
      <vt:lpstr>5.9 Write Polynomial Functions and Models</vt:lpstr>
      <vt:lpstr>Homework Quiz</vt:lpstr>
    </vt:vector>
  </TitlesOfParts>
  <Company>Andrews Academy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Polynomials and Polynomial Functions</dc:title>
  <dc:creator>Richard  Wright</dc:creator>
  <cp:lastModifiedBy>Richard Wright</cp:lastModifiedBy>
  <cp:revision>206</cp:revision>
  <dcterms:created xsi:type="dcterms:W3CDTF">2010-10-12T19:15:22Z</dcterms:created>
  <dcterms:modified xsi:type="dcterms:W3CDTF">2020-08-27T14:48:48Z</dcterms:modified>
</cp:coreProperties>
</file>